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rita Buri Bold" panose="020B0604020202020204" charset="-127"/>
      <p:regular r:id="rId31"/>
    </p:embeddedFont>
    <p:embeddedFont>
      <p:font typeface="Aileron Heavy Bold" panose="020B0604020202020204" charset="0"/>
      <p:regular r:id="rId32"/>
    </p:embeddedFont>
    <p:embeddedFont>
      <p:font typeface="Aileron Regular Bold" panose="020B0604020202020204" charset="0"/>
      <p:regular r:id="rId33"/>
    </p:embeddedFont>
    <p:embeddedFont>
      <p:font typeface="Calibri" panose="020F0502020204030204" pitchFamily="34" charset="0"/>
      <p:regular r:id="rId34"/>
      <p:bold r:id="rId35"/>
      <p:italic r:id="rId36"/>
      <p:boldItalic r:id="rId37"/>
    </p:embeddedFont>
    <p:embeddedFont>
      <p:font typeface="Clear Sans Regular" panose="020B0604020202020204" charset="0"/>
      <p:regular r:id="rId38"/>
    </p:embeddedFont>
    <p:embeddedFont>
      <p:font typeface="HK Grotesk Bold" panose="020B0604020202020204" charset="0"/>
      <p:regular r:id="rId39"/>
    </p:embeddedFont>
    <p:embeddedFont>
      <p:font typeface="Inknut Antiqua Medium" panose="020B0604020202020204" charset="0"/>
      <p:regular r:id="rId40"/>
    </p:embeddedFont>
    <p:embeddedFont>
      <p:font typeface="Inknut Antiqua Medium Bold" panose="020B0604020202020204" charset="0"/>
      <p:regular r:id="rId41"/>
    </p:embeddedFont>
    <p:embeddedFont>
      <p:font typeface="League Spartan" panose="020B0604020202020204" charset="0"/>
      <p:regular r:id="rId42"/>
    </p:embeddedFont>
    <p:embeddedFont>
      <p:font typeface="Muli Bold" panose="020B0604020202020204" charset="0"/>
      <p:regular r:id="rId43"/>
    </p:embeddedFont>
    <p:embeddedFont>
      <p:font typeface="Muli Regular" panose="020B0604020202020204" charset="0"/>
      <p:regular r:id="rId44"/>
    </p:embeddedFont>
    <p:embeddedFont>
      <p:font typeface="Open Sans" panose="020B0604020202020204" charset="0"/>
      <p:regular r:id="rId45"/>
    </p:embeddedFont>
    <p:embeddedFont>
      <p:font typeface="Open Sans Extra Bold" panose="020B0604020202020204" charset="0"/>
      <p:regular r:id="rId46"/>
    </p:embeddedFont>
    <p:embeddedFont>
      <p:font typeface="Open Sans Light" panose="020B0604020202020204" charset="0"/>
      <p:regular r:id="rId47"/>
    </p:embeddedFont>
    <p:embeddedFont>
      <p:font typeface="Roboto Bold" panose="020B0604020202020204" charset="0"/>
      <p:regular r:id="rId48"/>
    </p:embeddedFont>
    <p:embeddedFont>
      <p:font typeface="Space Mono"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82"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3.svg"/><Relationship Id="rId7" Type="http://schemas.openxmlformats.org/officeDocument/2006/relationships/image" Target="../media/image5.svg"/><Relationship Id="rId12"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3.svg"/><Relationship Id="rId5" Type="http://schemas.openxmlformats.org/officeDocument/2006/relationships/image" Target="../media/image49.sv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sv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12" Type="http://schemas.openxmlformats.org/officeDocument/2006/relationships/image" Target="../media/image6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62.png"/><Relationship Id="rId5" Type="http://schemas.openxmlformats.org/officeDocument/2006/relationships/image" Target="../media/image15.png"/><Relationship Id="rId10" Type="http://schemas.openxmlformats.org/officeDocument/2006/relationships/image" Target="../media/image61.svg"/><Relationship Id="rId4" Type="http://schemas.openxmlformats.org/officeDocument/2006/relationships/image" Target="../media/image22.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16.sv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24.svg"/><Relationship Id="rId10" Type="http://schemas.openxmlformats.org/officeDocument/2006/relationships/image" Target="../media/image68.png"/><Relationship Id="rId4" Type="http://schemas.openxmlformats.org/officeDocument/2006/relationships/image" Target="../media/image23.png"/><Relationship Id="rId9" Type="http://schemas.openxmlformats.org/officeDocument/2006/relationships/image" Target="../media/image67.sv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22.sv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4" Type="http://schemas.openxmlformats.org/officeDocument/2006/relationships/image" Target="../media/image23.png"/><Relationship Id="rId9" Type="http://schemas.openxmlformats.org/officeDocument/2006/relationships/image" Target="../media/image76.svg"/><Relationship Id="rId1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15.png"/><Relationship Id="rId7" Type="http://schemas.openxmlformats.org/officeDocument/2006/relationships/image" Target="../media/image8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8.svg"/><Relationship Id="rId3" Type="http://schemas.openxmlformats.org/officeDocument/2006/relationships/image" Target="../media/image90.svg"/><Relationship Id="rId7" Type="http://schemas.openxmlformats.org/officeDocument/2006/relationships/image" Target="../media/image94.svg"/><Relationship Id="rId12" Type="http://schemas.openxmlformats.org/officeDocument/2006/relationships/image" Target="../media/image17.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16.svg"/><Relationship Id="rId5" Type="http://schemas.openxmlformats.org/officeDocument/2006/relationships/image" Target="../media/image92.svg"/><Relationship Id="rId10" Type="http://schemas.openxmlformats.org/officeDocument/2006/relationships/image" Target="../media/image15.png"/><Relationship Id="rId4" Type="http://schemas.openxmlformats.org/officeDocument/2006/relationships/image" Target="../media/image91.png"/><Relationship Id="rId9" Type="http://schemas.openxmlformats.org/officeDocument/2006/relationships/image" Target="../media/image96.svg"/></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svg"/><Relationship Id="rId7" Type="http://schemas.openxmlformats.org/officeDocument/2006/relationships/image" Target="../media/image100.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99.jpeg"/><Relationship Id="rId11" Type="http://schemas.openxmlformats.org/officeDocument/2006/relationships/image" Target="../media/image18.svg"/><Relationship Id="rId5" Type="http://schemas.openxmlformats.org/officeDocument/2006/relationships/image" Target="../media/image98.jpeg"/><Relationship Id="rId10" Type="http://schemas.openxmlformats.org/officeDocument/2006/relationships/image" Target="../media/image17.png"/><Relationship Id="rId4" Type="http://schemas.openxmlformats.org/officeDocument/2006/relationships/image" Target="../media/image97.jpeg"/><Relationship Id="rId9" Type="http://schemas.openxmlformats.org/officeDocument/2006/relationships/image" Target="../media/image16.sv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8.svg"/><Relationship Id="rId5" Type="http://schemas.openxmlformats.org/officeDocument/2006/relationships/image" Target="../media/image24.svg"/><Relationship Id="rId10"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svg"/><Relationship Id="rId7" Type="http://schemas.openxmlformats.org/officeDocument/2006/relationships/image" Target="../media/image13.svg"/><Relationship Id="rId12"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2.png"/><Relationship Id="rId5" Type="http://schemas.openxmlformats.org/officeDocument/2006/relationships/image" Target="../media/image7.svg"/><Relationship Id="rId10" Type="http://schemas.openxmlformats.org/officeDocument/2006/relationships/image" Target="../media/image31.png"/><Relationship Id="rId4" Type="http://schemas.openxmlformats.org/officeDocument/2006/relationships/image" Target="../media/image6.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28.svg"/><Relationship Id="rId7" Type="http://schemas.openxmlformats.org/officeDocument/2006/relationships/image" Target="../media/image13.svg"/><Relationship Id="rId12" Type="http://schemas.openxmlformats.org/officeDocument/2006/relationships/image" Target="../media/image3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7.svg"/><Relationship Id="rId5" Type="http://schemas.openxmlformats.org/officeDocument/2006/relationships/image" Target="../media/image7.svg"/><Relationship Id="rId10" Type="http://schemas.openxmlformats.org/officeDocument/2006/relationships/image" Target="../media/image36.png"/><Relationship Id="rId4" Type="http://schemas.openxmlformats.org/officeDocument/2006/relationships/image" Target="../media/image6.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rcRect l="11780" t="18562" r="661" b="11078"/>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l="8388" t="22002" r="6550" b="9644"/>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3360088" y="1705387"/>
            <a:ext cx="1137006" cy="394961"/>
            <a:chOff x="0" y="0"/>
            <a:chExt cx="1235745" cy="429260"/>
          </a:xfrm>
        </p:grpSpPr>
        <p:sp>
          <p:nvSpPr>
            <p:cNvPr id="3" name="Freeform 3"/>
            <p:cNvSpPr/>
            <p:nvPr/>
          </p:nvSpPr>
          <p:spPr>
            <a:xfrm>
              <a:off x="0" y="-5080"/>
              <a:ext cx="1235745" cy="434340"/>
            </a:xfrm>
            <a:custGeom>
              <a:avLst/>
              <a:gdLst/>
              <a:ahLst/>
              <a:cxnLst/>
              <a:rect l="l" t="t" r="r" b="b"/>
              <a:pathLst>
                <a:path w="1235745" h="434340">
                  <a:moveTo>
                    <a:pt x="1217965" y="187960"/>
                  </a:moveTo>
                  <a:lnTo>
                    <a:pt x="956345" y="11430"/>
                  </a:lnTo>
                  <a:cubicBezTo>
                    <a:pt x="938565" y="0"/>
                    <a:pt x="915705" y="3810"/>
                    <a:pt x="903005" y="21590"/>
                  </a:cubicBezTo>
                  <a:cubicBezTo>
                    <a:pt x="891575" y="39370"/>
                    <a:pt x="895385" y="62230"/>
                    <a:pt x="913165" y="74930"/>
                  </a:cubicBezTo>
                  <a:lnTo>
                    <a:pt x="1071915" y="181610"/>
                  </a:lnTo>
                  <a:lnTo>
                    <a:pt x="0" y="181610"/>
                  </a:lnTo>
                  <a:lnTo>
                    <a:pt x="0" y="257810"/>
                  </a:lnTo>
                  <a:lnTo>
                    <a:pt x="1071915" y="257810"/>
                  </a:lnTo>
                  <a:lnTo>
                    <a:pt x="913165" y="364490"/>
                  </a:lnTo>
                  <a:cubicBezTo>
                    <a:pt x="895385" y="375920"/>
                    <a:pt x="891575" y="400050"/>
                    <a:pt x="903005" y="417830"/>
                  </a:cubicBezTo>
                  <a:cubicBezTo>
                    <a:pt x="910625" y="429260"/>
                    <a:pt x="922055" y="434340"/>
                    <a:pt x="934755" y="434340"/>
                  </a:cubicBezTo>
                  <a:cubicBezTo>
                    <a:pt x="942375" y="434340"/>
                    <a:pt x="949995" y="431800"/>
                    <a:pt x="956345" y="427990"/>
                  </a:cubicBezTo>
                  <a:lnTo>
                    <a:pt x="1219235" y="251460"/>
                  </a:lnTo>
                  <a:cubicBezTo>
                    <a:pt x="1229395" y="243840"/>
                    <a:pt x="1235745" y="232410"/>
                    <a:pt x="1235745" y="219710"/>
                  </a:cubicBezTo>
                  <a:cubicBezTo>
                    <a:pt x="1235745" y="207010"/>
                    <a:pt x="1229395" y="195580"/>
                    <a:pt x="1217965" y="187960"/>
                  </a:cubicBezTo>
                  <a:close/>
                </a:path>
              </a:pathLst>
            </a:custGeom>
            <a:solidFill>
              <a:srgbClr val="FFFFFF">
                <a:alpha val="43921"/>
              </a:srgbClr>
            </a:solidFill>
          </p:spPr>
        </p:sp>
      </p:grpSp>
      <p:grpSp>
        <p:nvGrpSpPr>
          <p:cNvPr id="4" name="Group 4"/>
          <p:cNvGrpSpPr/>
          <p:nvPr/>
        </p:nvGrpSpPr>
        <p:grpSpPr>
          <a:xfrm>
            <a:off x="10937818" y="615214"/>
            <a:ext cx="5867424" cy="878903"/>
            <a:chOff x="0" y="0"/>
            <a:chExt cx="4408731" cy="660400"/>
          </a:xfrm>
        </p:grpSpPr>
        <p:sp>
          <p:nvSpPr>
            <p:cNvPr id="5" name="Freeform 5"/>
            <p:cNvSpPr/>
            <p:nvPr/>
          </p:nvSpPr>
          <p:spPr>
            <a:xfrm>
              <a:off x="0" y="0"/>
              <a:ext cx="4408731" cy="660400"/>
            </a:xfrm>
            <a:custGeom>
              <a:avLst/>
              <a:gdLst/>
              <a:ahLst/>
              <a:cxnLst/>
              <a:rect l="l" t="t" r="r" b="b"/>
              <a:pathLst>
                <a:path w="4408731" h="660400">
                  <a:moveTo>
                    <a:pt x="4284271" y="660400"/>
                  </a:moveTo>
                  <a:lnTo>
                    <a:pt x="124460" y="660400"/>
                  </a:lnTo>
                  <a:cubicBezTo>
                    <a:pt x="55880" y="660400"/>
                    <a:pt x="0" y="604520"/>
                    <a:pt x="0" y="535940"/>
                  </a:cubicBezTo>
                  <a:lnTo>
                    <a:pt x="0" y="124460"/>
                  </a:lnTo>
                  <a:cubicBezTo>
                    <a:pt x="0" y="55880"/>
                    <a:pt x="55880" y="0"/>
                    <a:pt x="124460" y="0"/>
                  </a:cubicBezTo>
                  <a:lnTo>
                    <a:pt x="4284271" y="0"/>
                  </a:lnTo>
                  <a:cubicBezTo>
                    <a:pt x="4352851" y="0"/>
                    <a:pt x="4408731" y="55880"/>
                    <a:pt x="4408731" y="124460"/>
                  </a:cubicBezTo>
                  <a:lnTo>
                    <a:pt x="4408731" y="535940"/>
                  </a:lnTo>
                  <a:cubicBezTo>
                    <a:pt x="4408731" y="604520"/>
                    <a:pt x="4352851" y="660400"/>
                    <a:pt x="4284271" y="660400"/>
                  </a:cubicBezTo>
                  <a:close/>
                </a:path>
              </a:pathLst>
            </a:custGeom>
            <a:solidFill>
              <a:srgbClr val="FFD147"/>
            </a:solidFill>
          </p:spPr>
        </p:sp>
      </p:grpSp>
      <p:grpSp>
        <p:nvGrpSpPr>
          <p:cNvPr id="6" name="Group 6"/>
          <p:cNvGrpSpPr/>
          <p:nvPr/>
        </p:nvGrpSpPr>
        <p:grpSpPr>
          <a:xfrm rot="5400000">
            <a:off x="13360088" y="3817672"/>
            <a:ext cx="1137006" cy="394961"/>
            <a:chOff x="0" y="0"/>
            <a:chExt cx="1235745" cy="429260"/>
          </a:xfrm>
        </p:grpSpPr>
        <p:sp>
          <p:nvSpPr>
            <p:cNvPr id="7" name="Freeform 7"/>
            <p:cNvSpPr/>
            <p:nvPr/>
          </p:nvSpPr>
          <p:spPr>
            <a:xfrm>
              <a:off x="0" y="-5080"/>
              <a:ext cx="1235745" cy="434340"/>
            </a:xfrm>
            <a:custGeom>
              <a:avLst/>
              <a:gdLst/>
              <a:ahLst/>
              <a:cxnLst/>
              <a:rect l="l" t="t" r="r" b="b"/>
              <a:pathLst>
                <a:path w="1235745" h="434340">
                  <a:moveTo>
                    <a:pt x="1217965" y="187960"/>
                  </a:moveTo>
                  <a:lnTo>
                    <a:pt x="956345" y="11430"/>
                  </a:lnTo>
                  <a:cubicBezTo>
                    <a:pt x="938565" y="0"/>
                    <a:pt x="915705" y="3810"/>
                    <a:pt x="903005" y="21590"/>
                  </a:cubicBezTo>
                  <a:cubicBezTo>
                    <a:pt x="891575" y="39370"/>
                    <a:pt x="895385" y="62230"/>
                    <a:pt x="913165" y="74930"/>
                  </a:cubicBezTo>
                  <a:lnTo>
                    <a:pt x="1071915" y="181610"/>
                  </a:lnTo>
                  <a:lnTo>
                    <a:pt x="0" y="181610"/>
                  </a:lnTo>
                  <a:lnTo>
                    <a:pt x="0" y="257810"/>
                  </a:lnTo>
                  <a:lnTo>
                    <a:pt x="1071915" y="257810"/>
                  </a:lnTo>
                  <a:lnTo>
                    <a:pt x="913165" y="364490"/>
                  </a:lnTo>
                  <a:cubicBezTo>
                    <a:pt x="895385" y="375920"/>
                    <a:pt x="891575" y="400050"/>
                    <a:pt x="903005" y="417830"/>
                  </a:cubicBezTo>
                  <a:cubicBezTo>
                    <a:pt x="910625" y="429260"/>
                    <a:pt x="922055" y="434340"/>
                    <a:pt x="934755" y="434340"/>
                  </a:cubicBezTo>
                  <a:cubicBezTo>
                    <a:pt x="942375" y="434340"/>
                    <a:pt x="949995" y="431800"/>
                    <a:pt x="956345" y="427990"/>
                  </a:cubicBezTo>
                  <a:lnTo>
                    <a:pt x="1219235" y="251460"/>
                  </a:lnTo>
                  <a:cubicBezTo>
                    <a:pt x="1229395" y="243840"/>
                    <a:pt x="1235745" y="232410"/>
                    <a:pt x="1235745" y="219710"/>
                  </a:cubicBezTo>
                  <a:cubicBezTo>
                    <a:pt x="1235745" y="207010"/>
                    <a:pt x="1229395" y="195580"/>
                    <a:pt x="1217965" y="187960"/>
                  </a:cubicBezTo>
                  <a:close/>
                </a:path>
              </a:pathLst>
            </a:custGeom>
            <a:solidFill>
              <a:srgbClr val="FFFFFF">
                <a:alpha val="43921"/>
              </a:srgbClr>
            </a:solidFill>
          </p:spPr>
        </p:sp>
      </p:grpSp>
      <p:grpSp>
        <p:nvGrpSpPr>
          <p:cNvPr id="8" name="Group 8"/>
          <p:cNvGrpSpPr/>
          <p:nvPr/>
        </p:nvGrpSpPr>
        <p:grpSpPr>
          <a:xfrm>
            <a:off x="10937818" y="2645463"/>
            <a:ext cx="5867424" cy="878903"/>
            <a:chOff x="0" y="0"/>
            <a:chExt cx="4408731" cy="660400"/>
          </a:xfrm>
        </p:grpSpPr>
        <p:sp>
          <p:nvSpPr>
            <p:cNvPr id="9" name="Freeform 9"/>
            <p:cNvSpPr/>
            <p:nvPr/>
          </p:nvSpPr>
          <p:spPr>
            <a:xfrm>
              <a:off x="0" y="0"/>
              <a:ext cx="4408731" cy="660400"/>
            </a:xfrm>
            <a:custGeom>
              <a:avLst/>
              <a:gdLst/>
              <a:ahLst/>
              <a:cxnLst/>
              <a:rect l="l" t="t" r="r" b="b"/>
              <a:pathLst>
                <a:path w="4408731" h="660400">
                  <a:moveTo>
                    <a:pt x="4284271" y="660400"/>
                  </a:moveTo>
                  <a:lnTo>
                    <a:pt x="124460" y="660400"/>
                  </a:lnTo>
                  <a:cubicBezTo>
                    <a:pt x="55880" y="660400"/>
                    <a:pt x="0" y="604520"/>
                    <a:pt x="0" y="535940"/>
                  </a:cubicBezTo>
                  <a:lnTo>
                    <a:pt x="0" y="124460"/>
                  </a:lnTo>
                  <a:cubicBezTo>
                    <a:pt x="0" y="55880"/>
                    <a:pt x="55880" y="0"/>
                    <a:pt x="124460" y="0"/>
                  </a:cubicBezTo>
                  <a:lnTo>
                    <a:pt x="4284271" y="0"/>
                  </a:lnTo>
                  <a:cubicBezTo>
                    <a:pt x="4352851" y="0"/>
                    <a:pt x="4408731" y="55880"/>
                    <a:pt x="4408731" y="124460"/>
                  </a:cubicBezTo>
                  <a:lnTo>
                    <a:pt x="4408731" y="535940"/>
                  </a:lnTo>
                  <a:cubicBezTo>
                    <a:pt x="4408731" y="604520"/>
                    <a:pt x="4352851" y="660400"/>
                    <a:pt x="4284271" y="660400"/>
                  </a:cubicBezTo>
                  <a:close/>
                </a:path>
              </a:pathLst>
            </a:custGeom>
            <a:solidFill>
              <a:srgbClr val="FFD147"/>
            </a:solidFill>
          </p:spPr>
        </p:sp>
      </p:grpSp>
      <p:grpSp>
        <p:nvGrpSpPr>
          <p:cNvPr id="10" name="Group 10"/>
          <p:cNvGrpSpPr/>
          <p:nvPr/>
        </p:nvGrpSpPr>
        <p:grpSpPr>
          <a:xfrm rot="5400000">
            <a:off x="13360088" y="5901046"/>
            <a:ext cx="1137006" cy="394961"/>
            <a:chOff x="0" y="0"/>
            <a:chExt cx="1235745" cy="429260"/>
          </a:xfrm>
        </p:grpSpPr>
        <p:sp>
          <p:nvSpPr>
            <p:cNvPr id="11" name="Freeform 11"/>
            <p:cNvSpPr/>
            <p:nvPr/>
          </p:nvSpPr>
          <p:spPr>
            <a:xfrm>
              <a:off x="0" y="-5080"/>
              <a:ext cx="1235745" cy="434340"/>
            </a:xfrm>
            <a:custGeom>
              <a:avLst/>
              <a:gdLst/>
              <a:ahLst/>
              <a:cxnLst/>
              <a:rect l="l" t="t" r="r" b="b"/>
              <a:pathLst>
                <a:path w="1235745" h="434340">
                  <a:moveTo>
                    <a:pt x="1217965" y="187960"/>
                  </a:moveTo>
                  <a:lnTo>
                    <a:pt x="956345" y="11430"/>
                  </a:lnTo>
                  <a:cubicBezTo>
                    <a:pt x="938565" y="0"/>
                    <a:pt x="915705" y="3810"/>
                    <a:pt x="903005" y="21590"/>
                  </a:cubicBezTo>
                  <a:cubicBezTo>
                    <a:pt x="891575" y="39370"/>
                    <a:pt x="895385" y="62230"/>
                    <a:pt x="913165" y="74930"/>
                  </a:cubicBezTo>
                  <a:lnTo>
                    <a:pt x="1071915" y="181610"/>
                  </a:lnTo>
                  <a:lnTo>
                    <a:pt x="0" y="181610"/>
                  </a:lnTo>
                  <a:lnTo>
                    <a:pt x="0" y="257810"/>
                  </a:lnTo>
                  <a:lnTo>
                    <a:pt x="1071915" y="257810"/>
                  </a:lnTo>
                  <a:lnTo>
                    <a:pt x="913165" y="364490"/>
                  </a:lnTo>
                  <a:cubicBezTo>
                    <a:pt x="895385" y="375920"/>
                    <a:pt x="891575" y="400050"/>
                    <a:pt x="903005" y="417830"/>
                  </a:cubicBezTo>
                  <a:cubicBezTo>
                    <a:pt x="910625" y="429260"/>
                    <a:pt x="922055" y="434340"/>
                    <a:pt x="934755" y="434340"/>
                  </a:cubicBezTo>
                  <a:cubicBezTo>
                    <a:pt x="942375" y="434340"/>
                    <a:pt x="949995" y="431800"/>
                    <a:pt x="956345" y="427990"/>
                  </a:cubicBezTo>
                  <a:lnTo>
                    <a:pt x="1219235" y="251460"/>
                  </a:lnTo>
                  <a:cubicBezTo>
                    <a:pt x="1229395" y="243840"/>
                    <a:pt x="1235745" y="232410"/>
                    <a:pt x="1235745" y="219710"/>
                  </a:cubicBezTo>
                  <a:cubicBezTo>
                    <a:pt x="1235745" y="207010"/>
                    <a:pt x="1229395" y="195580"/>
                    <a:pt x="1217965" y="187960"/>
                  </a:cubicBezTo>
                  <a:close/>
                </a:path>
              </a:pathLst>
            </a:custGeom>
            <a:solidFill>
              <a:srgbClr val="FFFFFF">
                <a:alpha val="43921"/>
              </a:srgbClr>
            </a:solidFill>
          </p:spPr>
        </p:sp>
      </p:grpSp>
      <p:grpSp>
        <p:nvGrpSpPr>
          <p:cNvPr id="12" name="Group 12"/>
          <p:cNvGrpSpPr/>
          <p:nvPr/>
        </p:nvGrpSpPr>
        <p:grpSpPr>
          <a:xfrm>
            <a:off x="10937818" y="4709716"/>
            <a:ext cx="5867424" cy="878903"/>
            <a:chOff x="0" y="0"/>
            <a:chExt cx="4408731" cy="660400"/>
          </a:xfrm>
        </p:grpSpPr>
        <p:sp>
          <p:nvSpPr>
            <p:cNvPr id="13" name="Freeform 13"/>
            <p:cNvSpPr/>
            <p:nvPr/>
          </p:nvSpPr>
          <p:spPr>
            <a:xfrm>
              <a:off x="0" y="0"/>
              <a:ext cx="4408731" cy="660400"/>
            </a:xfrm>
            <a:custGeom>
              <a:avLst/>
              <a:gdLst/>
              <a:ahLst/>
              <a:cxnLst/>
              <a:rect l="l" t="t" r="r" b="b"/>
              <a:pathLst>
                <a:path w="4408731" h="660400">
                  <a:moveTo>
                    <a:pt x="4284271" y="660400"/>
                  </a:moveTo>
                  <a:lnTo>
                    <a:pt x="124460" y="660400"/>
                  </a:lnTo>
                  <a:cubicBezTo>
                    <a:pt x="55880" y="660400"/>
                    <a:pt x="0" y="604520"/>
                    <a:pt x="0" y="535940"/>
                  </a:cubicBezTo>
                  <a:lnTo>
                    <a:pt x="0" y="124460"/>
                  </a:lnTo>
                  <a:cubicBezTo>
                    <a:pt x="0" y="55880"/>
                    <a:pt x="55880" y="0"/>
                    <a:pt x="124460" y="0"/>
                  </a:cubicBezTo>
                  <a:lnTo>
                    <a:pt x="4284271" y="0"/>
                  </a:lnTo>
                  <a:cubicBezTo>
                    <a:pt x="4352851" y="0"/>
                    <a:pt x="4408731" y="55880"/>
                    <a:pt x="4408731" y="124460"/>
                  </a:cubicBezTo>
                  <a:lnTo>
                    <a:pt x="4408731" y="535940"/>
                  </a:lnTo>
                  <a:cubicBezTo>
                    <a:pt x="4408731" y="604520"/>
                    <a:pt x="4352851" y="660400"/>
                    <a:pt x="4284271" y="660400"/>
                  </a:cubicBezTo>
                  <a:close/>
                </a:path>
              </a:pathLst>
            </a:custGeom>
            <a:solidFill>
              <a:srgbClr val="FFD147"/>
            </a:solidFill>
          </p:spPr>
        </p:sp>
      </p:grpSp>
      <p:grpSp>
        <p:nvGrpSpPr>
          <p:cNvPr id="14" name="Group 14"/>
          <p:cNvGrpSpPr/>
          <p:nvPr/>
        </p:nvGrpSpPr>
        <p:grpSpPr>
          <a:xfrm rot="5400000">
            <a:off x="13360088" y="7812826"/>
            <a:ext cx="1137006" cy="394961"/>
            <a:chOff x="0" y="0"/>
            <a:chExt cx="1235745" cy="429260"/>
          </a:xfrm>
        </p:grpSpPr>
        <p:sp>
          <p:nvSpPr>
            <p:cNvPr id="15" name="Freeform 15"/>
            <p:cNvSpPr/>
            <p:nvPr/>
          </p:nvSpPr>
          <p:spPr>
            <a:xfrm>
              <a:off x="0" y="-5080"/>
              <a:ext cx="1235745" cy="434340"/>
            </a:xfrm>
            <a:custGeom>
              <a:avLst/>
              <a:gdLst/>
              <a:ahLst/>
              <a:cxnLst/>
              <a:rect l="l" t="t" r="r" b="b"/>
              <a:pathLst>
                <a:path w="1235745" h="434340">
                  <a:moveTo>
                    <a:pt x="1217965" y="187960"/>
                  </a:moveTo>
                  <a:lnTo>
                    <a:pt x="956345" y="11430"/>
                  </a:lnTo>
                  <a:cubicBezTo>
                    <a:pt x="938565" y="0"/>
                    <a:pt x="915705" y="3810"/>
                    <a:pt x="903005" y="21590"/>
                  </a:cubicBezTo>
                  <a:cubicBezTo>
                    <a:pt x="891575" y="39370"/>
                    <a:pt x="895385" y="62230"/>
                    <a:pt x="913165" y="74930"/>
                  </a:cubicBezTo>
                  <a:lnTo>
                    <a:pt x="1071915" y="181610"/>
                  </a:lnTo>
                  <a:lnTo>
                    <a:pt x="0" y="181610"/>
                  </a:lnTo>
                  <a:lnTo>
                    <a:pt x="0" y="257810"/>
                  </a:lnTo>
                  <a:lnTo>
                    <a:pt x="1071915" y="257810"/>
                  </a:lnTo>
                  <a:lnTo>
                    <a:pt x="913165" y="364490"/>
                  </a:lnTo>
                  <a:cubicBezTo>
                    <a:pt x="895385" y="375920"/>
                    <a:pt x="891575" y="400050"/>
                    <a:pt x="903005" y="417830"/>
                  </a:cubicBezTo>
                  <a:cubicBezTo>
                    <a:pt x="910625" y="429260"/>
                    <a:pt x="922055" y="434340"/>
                    <a:pt x="934755" y="434340"/>
                  </a:cubicBezTo>
                  <a:cubicBezTo>
                    <a:pt x="942375" y="434340"/>
                    <a:pt x="949995" y="431800"/>
                    <a:pt x="956345" y="427990"/>
                  </a:cubicBezTo>
                  <a:lnTo>
                    <a:pt x="1219235" y="251460"/>
                  </a:lnTo>
                  <a:cubicBezTo>
                    <a:pt x="1229395" y="243840"/>
                    <a:pt x="1235745" y="232410"/>
                    <a:pt x="1235745" y="219710"/>
                  </a:cubicBezTo>
                  <a:cubicBezTo>
                    <a:pt x="1235745" y="207010"/>
                    <a:pt x="1229395" y="195580"/>
                    <a:pt x="1217965" y="187960"/>
                  </a:cubicBezTo>
                  <a:close/>
                </a:path>
              </a:pathLst>
            </a:custGeom>
            <a:solidFill>
              <a:srgbClr val="FFFFFF">
                <a:alpha val="43921"/>
              </a:srgbClr>
            </a:solidFill>
          </p:spPr>
        </p:sp>
      </p:grpSp>
      <p:grpSp>
        <p:nvGrpSpPr>
          <p:cNvPr id="16" name="Group 16"/>
          <p:cNvGrpSpPr/>
          <p:nvPr/>
        </p:nvGrpSpPr>
        <p:grpSpPr>
          <a:xfrm>
            <a:off x="10937818" y="6739965"/>
            <a:ext cx="5867424" cy="878903"/>
            <a:chOff x="0" y="0"/>
            <a:chExt cx="4408731" cy="660400"/>
          </a:xfrm>
        </p:grpSpPr>
        <p:sp>
          <p:nvSpPr>
            <p:cNvPr id="17" name="Freeform 17"/>
            <p:cNvSpPr/>
            <p:nvPr/>
          </p:nvSpPr>
          <p:spPr>
            <a:xfrm>
              <a:off x="0" y="0"/>
              <a:ext cx="4408731" cy="660400"/>
            </a:xfrm>
            <a:custGeom>
              <a:avLst/>
              <a:gdLst/>
              <a:ahLst/>
              <a:cxnLst/>
              <a:rect l="l" t="t" r="r" b="b"/>
              <a:pathLst>
                <a:path w="4408731" h="660400">
                  <a:moveTo>
                    <a:pt x="4284271" y="660400"/>
                  </a:moveTo>
                  <a:lnTo>
                    <a:pt x="124460" y="660400"/>
                  </a:lnTo>
                  <a:cubicBezTo>
                    <a:pt x="55880" y="660400"/>
                    <a:pt x="0" y="604520"/>
                    <a:pt x="0" y="535940"/>
                  </a:cubicBezTo>
                  <a:lnTo>
                    <a:pt x="0" y="124460"/>
                  </a:lnTo>
                  <a:cubicBezTo>
                    <a:pt x="0" y="55880"/>
                    <a:pt x="55880" y="0"/>
                    <a:pt x="124460" y="0"/>
                  </a:cubicBezTo>
                  <a:lnTo>
                    <a:pt x="4284271" y="0"/>
                  </a:lnTo>
                  <a:cubicBezTo>
                    <a:pt x="4352851" y="0"/>
                    <a:pt x="4408731" y="55880"/>
                    <a:pt x="4408731" y="124460"/>
                  </a:cubicBezTo>
                  <a:lnTo>
                    <a:pt x="4408731" y="535940"/>
                  </a:lnTo>
                  <a:cubicBezTo>
                    <a:pt x="4408731" y="604520"/>
                    <a:pt x="4352851" y="660400"/>
                    <a:pt x="4284271" y="660400"/>
                  </a:cubicBezTo>
                  <a:close/>
                </a:path>
              </a:pathLst>
            </a:custGeom>
            <a:solidFill>
              <a:srgbClr val="FFD147"/>
            </a:solidFill>
          </p:spPr>
        </p:sp>
      </p:grpSp>
      <p:grpSp>
        <p:nvGrpSpPr>
          <p:cNvPr id="18" name="Group 18"/>
          <p:cNvGrpSpPr/>
          <p:nvPr/>
        </p:nvGrpSpPr>
        <p:grpSpPr>
          <a:xfrm>
            <a:off x="10937818" y="8792883"/>
            <a:ext cx="5867424" cy="878903"/>
            <a:chOff x="0" y="0"/>
            <a:chExt cx="4408731" cy="660400"/>
          </a:xfrm>
        </p:grpSpPr>
        <p:sp>
          <p:nvSpPr>
            <p:cNvPr id="19" name="Freeform 19"/>
            <p:cNvSpPr/>
            <p:nvPr/>
          </p:nvSpPr>
          <p:spPr>
            <a:xfrm>
              <a:off x="0" y="0"/>
              <a:ext cx="4408731" cy="660400"/>
            </a:xfrm>
            <a:custGeom>
              <a:avLst/>
              <a:gdLst/>
              <a:ahLst/>
              <a:cxnLst/>
              <a:rect l="l" t="t" r="r" b="b"/>
              <a:pathLst>
                <a:path w="4408731" h="660400">
                  <a:moveTo>
                    <a:pt x="4284271" y="660400"/>
                  </a:moveTo>
                  <a:lnTo>
                    <a:pt x="124460" y="660400"/>
                  </a:lnTo>
                  <a:cubicBezTo>
                    <a:pt x="55880" y="660400"/>
                    <a:pt x="0" y="604520"/>
                    <a:pt x="0" y="535940"/>
                  </a:cubicBezTo>
                  <a:lnTo>
                    <a:pt x="0" y="124460"/>
                  </a:lnTo>
                  <a:cubicBezTo>
                    <a:pt x="0" y="55880"/>
                    <a:pt x="55880" y="0"/>
                    <a:pt x="124460" y="0"/>
                  </a:cubicBezTo>
                  <a:lnTo>
                    <a:pt x="4284271" y="0"/>
                  </a:lnTo>
                  <a:cubicBezTo>
                    <a:pt x="4352851" y="0"/>
                    <a:pt x="4408731" y="55880"/>
                    <a:pt x="4408731" y="124460"/>
                  </a:cubicBezTo>
                  <a:lnTo>
                    <a:pt x="4408731" y="535940"/>
                  </a:lnTo>
                  <a:cubicBezTo>
                    <a:pt x="4408731" y="604520"/>
                    <a:pt x="4352851" y="660400"/>
                    <a:pt x="4284271" y="660400"/>
                  </a:cubicBezTo>
                  <a:close/>
                </a:path>
              </a:pathLst>
            </a:custGeom>
            <a:solidFill>
              <a:srgbClr val="FFD147"/>
            </a:solidFill>
          </p:spPr>
        </p:sp>
      </p:grpSp>
      <p:pic>
        <p:nvPicPr>
          <p:cNvPr id="20" name="Picture 20"/>
          <p:cNvPicPr>
            <a:picLocks noChangeAspect="1"/>
          </p:cNvPicPr>
          <p:nvPr/>
        </p:nvPicPr>
        <p:blipFill>
          <a:blip r:embed="rId2">
            <a:alphaModFix amt="7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204">
            <a:off x="824458" y="1143804"/>
            <a:ext cx="9590023" cy="4463720"/>
          </a:xfrm>
          <a:prstGeom prst="rect">
            <a:avLst/>
          </a:prstGeom>
        </p:spPr>
      </p:pic>
      <p:sp>
        <p:nvSpPr>
          <p:cNvPr id="21" name="TextBox 21"/>
          <p:cNvSpPr txBox="1"/>
          <p:nvPr/>
        </p:nvSpPr>
        <p:spPr>
          <a:xfrm>
            <a:off x="1311649" y="3581053"/>
            <a:ext cx="6796837" cy="1987683"/>
          </a:xfrm>
          <a:prstGeom prst="rect">
            <a:avLst/>
          </a:prstGeom>
        </p:spPr>
        <p:txBody>
          <a:bodyPr lIns="0" tIns="0" rIns="0" bIns="0" rtlCol="0" anchor="t">
            <a:spAutoFit/>
          </a:bodyPr>
          <a:lstStyle/>
          <a:p>
            <a:pPr algn="ctr">
              <a:lnSpc>
                <a:spcPts val="16247"/>
              </a:lnSpc>
            </a:pPr>
            <a:r>
              <a:rPr lang="en-US" sz="11605">
                <a:solidFill>
                  <a:srgbClr val="FFFFFF"/>
                </a:solidFill>
                <a:latin typeface="League Spartan"/>
              </a:rPr>
              <a:t>Our Plan</a:t>
            </a:r>
          </a:p>
        </p:txBody>
      </p:sp>
      <p:sp>
        <p:nvSpPr>
          <p:cNvPr id="22" name="TextBox 22"/>
          <p:cNvSpPr txBox="1"/>
          <p:nvPr/>
        </p:nvSpPr>
        <p:spPr>
          <a:xfrm>
            <a:off x="11136893" y="829538"/>
            <a:ext cx="5469272" cy="500699"/>
          </a:xfrm>
          <a:prstGeom prst="rect">
            <a:avLst/>
          </a:prstGeom>
        </p:spPr>
        <p:txBody>
          <a:bodyPr lIns="0" tIns="0" rIns="0" bIns="0" rtlCol="0" anchor="t">
            <a:spAutoFit/>
          </a:bodyPr>
          <a:lstStyle/>
          <a:p>
            <a:pPr algn="ctr">
              <a:lnSpc>
                <a:spcPts val="4112"/>
              </a:lnSpc>
            </a:pPr>
            <a:r>
              <a:rPr lang="en-US" sz="2937">
                <a:solidFill>
                  <a:srgbClr val="000000"/>
                </a:solidFill>
                <a:latin typeface="League Spartan"/>
              </a:rPr>
              <a:t>DEVELOP MVP</a:t>
            </a:r>
          </a:p>
        </p:txBody>
      </p:sp>
      <p:sp>
        <p:nvSpPr>
          <p:cNvPr id="23" name="TextBox 23"/>
          <p:cNvSpPr txBox="1"/>
          <p:nvPr/>
        </p:nvSpPr>
        <p:spPr>
          <a:xfrm>
            <a:off x="12469810" y="2626412"/>
            <a:ext cx="2917561" cy="504805"/>
          </a:xfrm>
          <a:prstGeom prst="rect">
            <a:avLst/>
          </a:prstGeom>
        </p:spPr>
        <p:txBody>
          <a:bodyPr lIns="0" tIns="0" rIns="0" bIns="0" rtlCol="0" anchor="t">
            <a:spAutoFit/>
          </a:bodyPr>
          <a:lstStyle/>
          <a:p>
            <a:pPr marL="0" lvl="0" indent="0" algn="ctr">
              <a:lnSpc>
                <a:spcPts val="4112"/>
              </a:lnSpc>
              <a:spcBef>
                <a:spcPct val="0"/>
              </a:spcBef>
            </a:pPr>
            <a:r>
              <a:rPr lang="en-US" sz="2937" u="none" dirty="0">
                <a:solidFill>
                  <a:srgbClr val="000000"/>
                </a:solidFill>
                <a:latin typeface="League Spartan"/>
              </a:rPr>
              <a:t>KTU COLLEGES</a:t>
            </a:r>
          </a:p>
        </p:txBody>
      </p:sp>
      <p:sp>
        <p:nvSpPr>
          <p:cNvPr id="24" name="TextBox 24"/>
          <p:cNvSpPr txBox="1"/>
          <p:nvPr/>
        </p:nvSpPr>
        <p:spPr>
          <a:xfrm>
            <a:off x="12121012" y="6717948"/>
            <a:ext cx="3615156" cy="504805"/>
          </a:xfrm>
          <a:prstGeom prst="rect">
            <a:avLst/>
          </a:prstGeom>
        </p:spPr>
        <p:txBody>
          <a:bodyPr lIns="0" tIns="0" rIns="0" bIns="0" rtlCol="0" anchor="t">
            <a:spAutoFit/>
          </a:bodyPr>
          <a:lstStyle/>
          <a:p>
            <a:pPr marL="0" lvl="0" indent="0" algn="ctr">
              <a:lnSpc>
                <a:spcPts val="4112"/>
              </a:lnSpc>
              <a:spcBef>
                <a:spcPct val="0"/>
              </a:spcBef>
            </a:pPr>
            <a:r>
              <a:rPr lang="en-US" sz="2937" dirty="0">
                <a:solidFill>
                  <a:srgbClr val="000000"/>
                </a:solidFill>
                <a:latin typeface="League Spartan"/>
              </a:rPr>
              <a:t>LAUNCH </a:t>
            </a:r>
            <a:r>
              <a:rPr lang="en-US" sz="2937" dirty="0" err="1">
                <a:solidFill>
                  <a:srgbClr val="000000"/>
                </a:solidFill>
                <a:latin typeface="League Spartan"/>
              </a:rPr>
              <a:t>DevQuest</a:t>
            </a:r>
            <a:endParaRPr lang="en-US" sz="2937" dirty="0">
              <a:solidFill>
                <a:srgbClr val="000000"/>
              </a:solidFill>
              <a:latin typeface="League Spartan"/>
            </a:endParaRPr>
          </a:p>
        </p:txBody>
      </p:sp>
      <p:sp>
        <p:nvSpPr>
          <p:cNvPr id="25" name="TextBox 25"/>
          <p:cNvSpPr txBox="1"/>
          <p:nvPr/>
        </p:nvSpPr>
        <p:spPr>
          <a:xfrm>
            <a:off x="12304368" y="4868190"/>
            <a:ext cx="3248447" cy="504805"/>
          </a:xfrm>
          <a:prstGeom prst="rect">
            <a:avLst/>
          </a:prstGeom>
        </p:spPr>
        <p:txBody>
          <a:bodyPr lIns="0" tIns="0" rIns="0" bIns="0" rtlCol="0" anchor="t">
            <a:spAutoFit/>
          </a:bodyPr>
          <a:lstStyle/>
          <a:p>
            <a:pPr marL="0" lvl="0" indent="0" algn="ctr">
              <a:lnSpc>
                <a:spcPts val="4112"/>
              </a:lnSpc>
              <a:spcBef>
                <a:spcPct val="0"/>
              </a:spcBef>
            </a:pPr>
            <a:r>
              <a:rPr lang="en-US" sz="2937" u="none">
                <a:solidFill>
                  <a:srgbClr val="000000"/>
                </a:solidFill>
                <a:latin typeface="League Spartan"/>
              </a:rPr>
              <a:t>BUILD USERBASE</a:t>
            </a:r>
          </a:p>
        </p:txBody>
      </p:sp>
      <p:sp>
        <p:nvSpPr>
          <p:cNvPr id="26" name="TextBox 26"/>
          <p:cNvSpPr txBox="1"/>
          <p:nvPr/>
        </p:nvSpPr>
        <p:spPr>
          <a:xfrm>
            <a:off x="11713981" y="8977312"/>
            <a:ext cx="4429220" cy="500699"/>
          </a:xfrm>
          <a:prstGeom prst="rect">
            <a:avLst/>
          </a:prstGeom>
        </p:spPr>
        <p:txBody>
          <a:bodyPr lIns="0" tIns="0" rIns="0" bIns="0" rtlCol="0" anchor="t">
            <a:spAutoFit/>
          </a:bodyPr>
          <a:lstStyle/>
          <a:p>
            <a:pPr marL="0" lvl="0" indent="0" algn="ctr">
              <a:lnSpc>
                <a:spcPts val="4112"/>
              </a:lnSpc>
              <a:spcBef>
                <a:spcPct val="0"/>
              </a:spcBef>
            </a:pPr>
            <a:r>
              <a:rPr lang="en-US" sz="2937">
                <a:solidFill>
                  <a:srgbClr val="000000"/>
                </a:solidFill>
                <a:latin typeface="League Spartan"/>
              </a:rPr>
              <a:t>PROVIDE INTERNSHIPS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4658052" y="760274"/>
            <a:ext cx="8971897" cy="8498026"/>
            <a:chOff x="0" y="0"/>
            <a:chExt cx="11962529" cy="11330702"/>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395988" y="3418053"/>
              <a:ext cx="1176503" cy="76023"/>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705088">
              <a:off x="7795067" y="5289261"/>
              <a:ext cx="1176503" cy="76023"/>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794351">
              <a:off x="6817959" y="8346469"/>
              <a:ext cx="1176503" cy="76023"/>
            </a:xfrm>
            <a:prstGeom prst="rect">
              <a:avLst/>
            </a:prstGeom>
          </p:spPr>
        </p:pic>
        <p:grpSp>
          <p:nvGrpSpPr>
            <p:cNvPr id="6" name="Group 6"/>
            <p:cNvGrpSpPr>
              <a:grpSpLocks noChangeAspect="1"/>
            </p:cNvGrpSpPr>
            <p:nvPr/>
          </p:nvGrpSpPr>
          <p:grpSpPr>
            <a:xfrm>
              <a:off x="3539184" y="3651187"/>
              <a:ext cx="4844135" cy="4844136"/>
              <a:chOff x="0" y="0"/>
              <a:chExt cx="6350000" cy="6350000"/>
            </a:xfrm>
          </p:grpSpPr>
          <p:sp>
            <p:nvSpPr>
              <p:cNvPr id="7" name="Freeform 7"/>
              <p:cNvSpPr/>
              <p:nvPr/>
            </p:nvSpPr>
            <p:spPr>
              <a:xfrm>
                <a:off x="10160" y="10160"/>
                <a:ext cx="6329680" cy="6329680"/>
              </a:xfrm>
              <a:custGeom>
                <a:avLst/>
                <a:gdLst/>
                <a:ahLst/>
                <a:cxnLst/>
                <a:rect l="l" t="t" r="r" b="b"/>
                <a:pathLst>
                  <a:path w="6329680" h="6329680">
                    <a:moveTo>
                      <a:pt x="3164840" y="6329680"/>
                    </a:moveTo>
                    <a:cubicBezTo>
                      <a:pt x="2319020" y="6329680"/>
                      <a:pt x="1524000" y="6000750"/>
                      <a:pt x="927100" y="5402580"/>
                    </a:cubicBezTo>
                    <a:cubicBezTo>
                      <a:pt x="328930" y="4804410"/>
                      <a:pt x="0" y="4009390"/>
                      <a:pt x="0" y="3164840"/>
                    </a:cubicBezTo>
                    <a:cubicBezTo>
                      <a:pt x="0" y="2319020"/>
                      <a:pt x="328930" y="1524000"/>
                      <a:pt x="927100" y="927100"/>
                    </a:cubicBezTo>
                    <a:cubicBezTo>
                      <a:pt x="1525270" y="328930"/>
                      <a:pt x="2320290" y="0"/>
                      <a:pt x="3164840" y="0"/>
                    </a:cubicBezTo>
                    <a:cubicBezTo>
                      <a:pt x="4010660" y="0"/>
                      <a:pt x="4805680" y="328930"/>
                      <a:pt x="5402580" y="927100"/>
                    </a:cubicBezTo>
                    <a:cubicBezTo>
                      <a:pt x="6000750" y="1525270"/>
                      <a:pt x="6329680" y="2320290"/>
                      <a:pt x="6329680" y="3164840"/>
                    </a:cubicBezTo>
                    <a:cubicBezTo>
                      <a:pt x="6329680" y="4010660"/>
                      <a:pt x="6000750" y="4805680"/>
                      <a:pt x="5402580" y="5402580"/>
                    </a:cubicBezTo>
                    <a:cubicBezTo>
                      <a:pt x="4805680" y="6000750"/>
                      <a:pt x="4010660" y="6329680"/>
                      <a:pt x="3164840" y="6329680"/>
                    </a:cubicBezTo>
                    <a:close/>
                    <a:moveTo>
                      <a:pt x="3164840" y="254000"/>
                    </a:moveTo>
                    <a:cubicBezTo>
                      <a:pt x="2387600" y="254000"/>
                      <a:pt x="1656080" y="556260"/>
                      <a:pt x="1106170" y="1106170"/>
                    </a:cubicBezTo>
                    <a:cubicBezTo>
                      <a:pt x="556260" y="1656080"/>
                      <a:pt x="254000" y="2387600"/>
                      <a:pt x="254000" y="3164840"/>
                    </a:cubicBezTo>
                    <a:cubicBezTo>
                      <a:pt x="254000" y="3942080"/>
                      <a:pt x="556260" y="4673600"/>
                      <a:pt x="1106170" y="5223510"/>
                    </a:cubicBezTo>
                    <a:cubicBezTo>
                      <a:pt x="1656080" y="5773420"/>
                      <a:pt x="2387600" y="6075680"/>
                      <a:pt x="3164840" y="6075680"/>
                    </a:cubicBezTo>
                    <a:cubicBezTo>
                      <a:pt x="3942080" y="6075680"/>
                      <a:pt x="4673600" y="5773420"/>
                      <a:pt x="5223510" y="5223510"/>
                    </a:cubicBezTo>
                    <a:cubicBezTo>
                      <a:pt x="5773420" y="4673600"/>
                      <a:pt x="6075680" y="3942080"/>
                      <a:pt x="6075680" y="3164840"/>
                    </a:cubicBezTo>
                    <a:cubicBezTo>
                      <a:pt x="6075680" y="2387600"/>
                      <a:pt x="5773420" y="1656080"/>
                      <a:pt x="5223510" y="1106170"/>
                    </a:cubicBezTo>
                    <a:cubicBezTo>
                      <a:pt x="4673600" y="556260"/>
                      <a:pt x="3942080" y="254000"/>
                      <a:pt x="3164840" y="254000"/>
                    </a:cubicBezTo>
                    <a:close/>
                  </a:path>
                </a:pathLst>
              </a:custGeom>
              <a:solidFill>
                <a:srgbClr val="15182C"/>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105972">
              <a:off x="2734147" y="5314502"/>
              <a:ext cx="1176503" cy="76023"/>
            </a:xfrm>
            <a:prstGeom prst="rect">
              <a:avLst/>
            </a:prstGeom>
          </p:spPr>
        </p:pic>
        <p:grpSp>
          <p:nvGrpSpPr>
            <p:cNvPr id="9" name="Group 9"/>
            <p:cNvGrpSpPr>
              <a:grpSpLocks noChangeAspect="1"/>
            </p:cNvGrpSpPr>
            <p:nvPr/>
          </p:nvGrpSpPr>
          <p:grpSpPr>
            <a:xfrm>
              <a:off x="3707563" y="3796577"/>
              <a:ext cx="4553352" cy="4553356"/>
              <a:chOff x="0" y="0"/>
              <a:chExt cx="6350000" cy="6350000"/>
            </a:xfrm>
          </p:grpSpPr>
          <p:sp>
            <p:nvSpPr>
              <p:cNvPr id="10" name="Freeform 1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D147"/>
              </a:solidFill>
            </p:spPr>
          </p:sp>
        </p:grpSp>
        <p:sp>
          <p:nvSpPr>
            <p:cNvPr id="11" name="TextBox 11"/>
            <p:cNvSpPr txBox="1"/>
            <p:nvPr/>
          </p:nvSpPr>
          <p:spPr>
            <a:xfrm>
              <a:off x="3217454" y="5492316"/>
              <a:ext cx="5487596" cy="821182"/>
            </a:xfrm>
            <a:prstGeom prst="rect">
              <a:avLst/>
            </a:prstGeom>
          </p:spPr>
          <p:txBody>
            <a:bodyPr lIns="0" tIns="0" rIns="0" bIns="0" rtlCol="0" anchor="t">
              <a:spAutoFit/>
            </a:bodyPr>
            <a:lstStyle/>
            <a:p>
              <a:pPr algn="ctr">
                <a:lnSpc>
                  <a:spcPts val="5155"/>
                </a:lnSpc>
              </a:pPr>
              <a:r>
                <a:rPr lang="en-US" sz="3682">
                  <a:solidFill>
                    <a:srgbClr val="12110F"/>
                  </a:solidFill>
                  <a:latin typeface="Aileron Regular Bold"/>
                </a:rPr>
                <a:t>DevQuest</a:t>
              </a: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568885">
              <a:off x="3626273" y="8346469"/>
              <a:ext cx="1176503" cy="76023"/>
            </a:xfrm>
            <a:prstGeom prst="rect">
              <a:avLst/>
            </a:prstGeom>
          </p:spPr>
        </p:pic>
        <p:grpSp>
          <p:nvGrpSpPr>
            <p:cNvPr id="13" name="Group 13"/>
            <p:cNvGrpSpPr>
              <a:grpSpLocks noChangeAspect="1"/>
            </p:cNvGrpSpPr>
            <p:nvPr/>
          </p:nvGrpSpPr>
          <p:grpSpPr>
            <a:xfrm>
              <a:off x="1843853" y="8541299"/>
              <a:ext cx="2710993" cy="2710994"/>
              <a:chOff x="0" y="0"/>
              <a:chExt cx="6350000" cy="6350000"/>
            </a:xfrm>
          </p:grpSpPr>
          <p:sp>
            <p:nvSpPr>
              <p:cNvPr id="14" name="Freeform 1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1D7A8"/>
              </a:solidFill>
            </p:spPr>
          </p:sp>
        </p:grpSp>
        <p:grpSp>
          <p:nvGrpSpPr>
            <p:cNvPr id="15" name="Group 15"/>
            <p:cNvGrpSpPr>
              <a:grpSpLocks noChangeAspect="1"/>
            </p:cNvGrpSpPr>
            <p:nvPr/>
          </p:nvGrpSpPr>
          <p:grpSpPr>
            <a:xfrm>
              <a:off x="1778055" y="8462890"/>
              <a:ext cx="2867811" cy="2867812"/>
              <a:chOff x="0" y="0"/>
              <a:chExt cx="6350000" cy="6350000"/>
            </a:xfrm>
          </p:grpSpPr>
          <p:sp>
            <p:nvSpPr>
              <p:cNvPr id="16" name="Freeform 16"/>
              <p:cNvSpPr/>
              <p:nvPr/>
            </p:nvSpPr>
            <p:spPr>
              <a:xfrm>
                <a:off x="10160" y="10160"/>
                <a:ext cx="6329680" cy="6329680"/>
              </a:xfrm>
              <a:custGeom>
                <a:avLst/>
                <a:gdLst/>
                <a:ahLst/>
                <a:cxnLst/>
                <a:rect l="l" t="t" r="r" b="b"/>
                <a:pathLst>
                  <a:path w="6329680" h="6329680">
                    <a:moveTo>
                      <a:pt x="3164840" y="6329680"/>
                    </a:moveTo>
                    <a:cubicBezTo>
                      <a:pt x="2319020" y="6329680"/>
                      <a:pt x="1524000" y="6000750"/>
                      <a:pt x="927100" y="5402580"/>
                    </a:cubicBezTo>
                    <a:cubicBezTo>
                      <a:pt x="328930" y="4804410"/>
                      <a:pt x="0" y="4009390"/>
                      <a:pt x="0" y="3164840"/>
                    </a:cubicBezTo>
                    <a:cubicBezTo>
                      <a:pt x="0" y="2319020"/>
                      <a:pt x="328930" y="1524000"/>
                      <a:pt x="927100" y="927100"/>
                    </a:cubicBezTo>
                    <a:cubicBezTo>
                      <a:pt x="1525270" y="328930"/>
                      <a:pt x="2320290" y="0"/>
                      <a:pt x="3164840" y="0"/>
                    </a:cubicBezTo>
                    <a:cubicBezTo>
                      <a:pt x="4010660" y="0"/>
                      <a:pt x="4805680" y="328930"/>
                      <a:pt x="5402580" y="927100"/>
                    </a:cubicBezTo>
                    <a:cubicBezTo>
                      <a:pt x="6000750" y="1525270"/>
                      <a:pt x="6329680" y="2320290"/>
                      <a:pt x="6329680" y="3164840"/>
                    </a:cubicBezTo>
                    <a:cubicBezTo>
                      <a:pt x="6329680" y="4010660"/>
                      <a:pt x="6000750" y="4805680"/>
                      <a:pt x="5402580" y="5402580"/>
                    </a:cubicBezTo>
                    <a:cubicBezTo>
                      <a:pt x="4805680" y="6000750"/>
                      <a:pt x="4010660" y="6329680"/>
                      <a:pt x="3164840" y="6329680"/>
                    </a:cubicBezTo>
                    <a:close/>
                    <a:moveTo>
                      <a:pt x="3164840" y="254000"/>
                    </a:moveTo>
                    <a:cubicBezTo>
                      <a:pt x="2387600" y="254000"/>
                      <a:pt x="1656080" y="556260"/>
                      <a:pt x="1106170" y="1106170"/>
                    </a:cubicBezTo>
                    <a:cubicBezTo>
                      <a:pt x="556260" y="1656080"/>
                      <a:pt x="254000" y="2387600"/>
                      <a:pt x="254000" y="3164840"/>
                    </a:cubicBezTo>
                    <a:cubicBezTo>
                      <a:pt x="254000" y="3942080"/>
                      <a:pt x="556260" y="4673600"/>
                      <a:pt x="1106170" y="5223510"/>
                    </a:cubicBezTo>
                    <a:cubicBezTo>
                      <a:pt x="1656080" y="5773420"/>
                      <a:pt x="2387600" y="6075680"/>
                      <a:pt x="3164840" y="6075680"/>
                    </a:cubicBezTo>
                    <a:cubicBezTo>
                      <a:pt x="3942080" y="6075680"/>
                      <a:pt x="4673600" y="5773420"/>
                      <a:pt x="5223510" y="5223510"/>
                    </a:cubicBezTo>
                    <a:cubicBezTo>
                      <a:pt x="5773420" y="4673600"/>
                      <a:pt x="6075680" y="3942080"/>
                      <a:pt x="6075680" y="3164840"/>
                    </a:cubicBezTo>
                    <a:cubicBezTo>
                      <a:pt x="6075680" y="2387600"/>
                      <a:pt x="5773420" y="1656080"/>
                      <a:pt x="5223510" y="1106170"/>
                    </a:cubicBezTo>
                    <a:cubicBezTo>
                      <a:pt x="4673600" y="556260"/>
                      <a:pt x="3942080" y="254000"/>
                      <a:pt x="3164840" y="254000"/>
                    </a:cubicBezTo>
                    <a:close/>
                  </a:path>
                </a:pathLst>
              </a:custGeom>
              <a:solidFill>
                <a:srgbClr val="15182C"/>
              </a:solidFill>
            </p:spPr>
          </p:sp>
        </p:grpSp>
        <p:grpSp>
          <p:nvGrpSpPr>
            <p:cNvPr id="17" name="Group 17"/>
            <p:cNvGrpSpPr>
              <a:grpSpLocks noChangeAspect="1"/>
            </p:cNvGrpSpPr>
            <p:nvPr/>
          </p:nvGrpSpPr>
          <p:grpSpPr>
            <a:xfrm>
              <a:off x="4592213" y="78409"/>
              <a:ext cx="2710993" cy="2710994"/>
              <a:chOff x="0" y="0"/>
              <a:chExt cx="6350000" cy="6350000"/>
            </a:xfrm>
          </p:grpSpPr>
          <p:sp>
            <p:nvSpPr>
              <p:cNvPr id="18" name="Freeform 1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1D7A8"/>
              </a:solidFill>
            </p:spPr>
          </p:sp>
        </p:grpSp>
        <p:grpSp>
          <p:nvGrpSpPr>
            <p:cNvPr id="19" name="Group 19"/>
            <p:cNvGrpSpPr>
              <a:grpSpLocks noChangeAspect="1"/>
            </p:cNvGrpSpPr>
            <p:nvPr/>
          </p:nvGrpSpPr>
          <p:grpSpPr>
            <a:xfrm>
              <a:off x="4526415" y="0"/>
              <a:ext cx="2867811" cy="2867812"/>
              <a:chOff x="0" y="0"/>
              <a:chExt cx="6350000" cy="6350000"/>
            </a:xfrm>
          </p:grpSpPr>
          <p:sp>
            <p:nvSpPr>
              <p:cNvPr id="20" name="Freeform 20"/>
              <p:cNvSpPr/>
              <p:nvPr/>
            </p:nvSpPr>
            <p:spPr>
              <a:xfrm>
                <a:off x="10160" y="10160"/>
                <a:ext cx="6329680" cy="6329680"/>
              </a:xfrm>
              <a:custGeom>
                <a:avLst/>
                <a:gdLst/>
                <a:ahLst/>
                <a:cxnLst/>
                <a:rect l="l" t="t" r="r" b="b"/>
                <a:pathLst>
                  <a:path w="6329680" h="6329680">
                    <a:moveTo>
                      <a:pt x="3164840" y="6329680"/>
                    </a:moveTo>
                    <a:cubicBezTo>
                      <a:pt x="2319020" y="6329680"/>
                      <a:pt x="1524000" y="6000750"/>
                      <a:pt x="927100" y="5402580"/>
                    </a:cubicBezTo>
                    <a:cubicBezTo>
                      <a:pt x="328930" y="4804410"/>
                      <a:pt x="0" y="4009390"/>
                      <a:pt x="0" y="3164840"/>
                    </a:cubicBezTo>
                    <a:cubicBezTo>
                      <a:pt x="0" y="2319020"/>
                      <a:pt x="328930" y="1524000"/>
                      <a:pt x="927100" y="927100"/>
                    </a:cubicBezTo>
                    <a:cubicBezTo>
                      <a:pt x="1525270" y="328930"/>
                      <a:pt x="2320290" y="0"/>
                      <a:pt x="3164840" y="0"/>
                    </a:cubicBezTo>
                    <a:cubicBezTo>
                      <a:pt x="4010660" y="0"/>
                      <a:pt x="4805680" y="328930"/>
                      <a:pt x="5402580" y="927100"/>
                    </a:cubicBezTo>
                    <a:cubicBezTo>
                      <a:pt x="6000750" y="1525270"/>
                      <a:pt x="6329680" y="2320290"/>
                      <a:pt x="6329680" y="3164840"/>
                    </a:cubicBezTo>
                    <a:cubicBezTo>
                      <a:pt x="6329680" y="4010660"/>
                      <a:pt x="6000750" y="4805680"/>
                      <a:pt x="5402580" y="5402580"/>
                    </a:cubicBezTo>
                    <a:cubicBezTo>
                      <a:pt x="4805680" y="6000750"/>
                      <a:pt x="4010660" y="6329680"/>
                      <a:pt x="3164840" y="6329680"/>
                    </a:cubicBezTo>
                    <a:close/>
                    <a:moveTo>
                      <a:pt x="3164840" y="254000"/>
                    </a:moveTo>
                    <a:cubicBezTo>
                      <a:pt x="2387600" y="254000"/>
                      <a:pt x="1656080" y="556260"/>
                      <a:pt x="1106170" y="1106170"/>
                    </a:cubicBezTo>
                    <a:cubicBezTo>
                      <a:pt x="556260" y="1656080"/>
                      <a:pt x="254000" y="2387600"/>
                      <a:pt x="254000" y="3164840"/>
                    </a:cubicBezTo>
                    <a:cubicBezTo>
                      <a:pt x="254000" y="3942080"/>
                      <a:pt x="556260" y="4673600"/>
                      <a:pt x="1106170" y="5223510"/>
                    </a:cubicBezTo>
                    <a:cubicBezTo>
                      <a:pt x="1656080" y="5773420"/>
                      <a:pt x="2387600" y="6075680"/>
                      <a:pt x="3164840" y="6075680"/>
                    </a:cubicBezTo>
                    <a:cubicBezTo>
                      <a:pt x="3942080" y="6075680"/>
                      <a:pt x="4673600" y="5773420"/>
                      <a:pt x="5223510" y="5223510"/>
                    </a:cubicBezTo>
                    <a:cubicBezTo>
                      <a:pt x="5773420" y="4673600"/>
                      <a:pt x="6075680" y="3942080"/>
                      <a:pt x="6075680" y="3164840"/>
                    </a:cubicBezTo>
                    <a:cubicBezTo>
                      <a:pt x="6075680" y="2387600"/>
                      <a:pt x="5773420" y="1656080"/>
                      <a:pt x="5223510" y="1106170"/>
                    </a:cubicBezTo>
                    <a:cubicBezTo>
                      <a:pt x="4673600" y="556260"/>
                      <a:pt x="3942080" y="254000"/>
                      <a:pt x="3164840" y="254000"/>
                    </a:cubicBezTo>
                    <a:close/>
                  </a:path>
                </a:pathLst>
              </a:custGeom>
              <a:solidFill>
                <a:srgbClr val="15182C"/>
              </a:solidFill>
            </p:spPr>
          </p:sp>
        </p:grpSp>
        <p:grpSp>
          <p:nvGrpSpPr>
            <p:cNvPr id="21" name="Group 21"/>
            <p:cNvGrpSpPr>
              <a:grpSpLocks noChangeAspect="1"/>
            </p:cNvGrpSpPr>
            <p:nvPr/>
          </p:nvGrpSpPr>
          <p:grpSpPr>
            <a:xfrm>
              <a:off x="8817428" y="3216175"/>
              <a:ext cx="2710993" cy="2710994"/>
              <a:chOff x="0" y="0"/>
              <a:chExt cx="6350000" cy="6350000"/>
            </a:xfrm>
          </p:grpSpPr>
          <p:sp>
            <p:nvSpPr>
              <p:cNvPr id="22" name="Freeform 2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1D7A8"/>
              </a:solidFill>
            </p:spPr>
          </p:sp>
        </p:grpSp>
        <p:grpSp>
          <p:nvGrpSpPr>
            <p:cNvPr id="23" name="Group 23"/>
            <p:cNvGrpSpPr>
              <a:grpSpLocks noChangeAspect="1"/>
            </p:cNvGrpSpPr>
            <p:nvPr/>
          </p:nvGrpSpPr>
          <p:grpSpPr>
            <a:xfrm>
              <a:off x="8751630" y="3137765"/>
              <a:ext cx="2867811" cy="2867812"/>
              <a:chOff x="0" y="0"/>
              <a:chExt cx="6350000" cy="6350000"/>
            </a:xfrm>
          </p:grpSpPr>
          <p:sp>
            <p:nvSpPr>
              <p:cNvPr id="24" name="Freeform 24"/>
              <p:cNvSpPr/>
              <p:nvPr/>
            </p:nvSpPr>
            <p:spPr>
              <a:xfrm>
                <a:off x="10160" y="10160"/>
                <a:ext cx="6329680" cy="6329680"/>
              </a:xfrm>
              <a:custGeom>
                <a:avLst/>
                <a:gdLst/>
                <a:ahLst/>
                <a:cxnLst/>
                <a:rect l="l" t="t" r="r" b="b"/>
                <a:pathLst>
                  <a:path w="6329680" h="6329680">
                    <a:moveTo>
                      <a:pt x="3164840" y="6329680"/>
                    </a:moveTo>
                    <a:cubicBezTo>
                      <a:pt x="2319020" y="6329680"/>
                      <a:pt x="1524000" y="6000750"/>
                      <a:pt x="927100" y="5402580"/>
                    </a:cubicBezTo>
                    <a:cubicBezTo>
                      <a:pt x="328930" y="4804410"/>
                      <a:pt x="0" y="4009390"/>
                      <a:pt x="0" y="3164840"/>
                    </a:cubicBezTo>
                    <a:cubicBezTo>
                      <a:pt x="0" y="2319020"/>
                      <a:pt x="328930" y="1524000"/>
                      <a:pt x="927100" y="927100"/>
                    </a:cubicBezTo>
                    <a:cubicBezTo>
                      <a:pt x="1525270" y="328930"/>
                      <a:pt x="2320290" y="0"/>
                      <a:pt x="3164840" y="0"/>
                    </a:cubicBezTo>
                    <a:cubicBezTo>
                      <a:pt x="4010660" y="0"/>
                      <a:pt x="4805680" y="328930"/>
                      <a:pt x="5402580" y="927100"/>
                    </a:cubicBezTo>
                    <a:cubicBezTo>
                      <a:pt x="6000750" y="1525270"/>
                      <a:pt x="6329680" y="2320290"/>
                      <a:pt x="6329680" y="3164840"/>
                    </a:cubicBezTo>
                    <a:cubicBezTo>
                      <a:pt x="6329680" y="4010660"/>
                      <a:pt x="6000750" y="4805680"/>
                      <a:pt x="5402580" y="5402580"/>
                    </a:cubicBezTo>
                    <a:cubicBezTo>
                      <a:pt x="4805680" y="6000750"/>
                      <a:pt x="4010660" y="6329680"/>
                      <a:pt x="3164840" y="6329680"/>
                    </a:cubicBezTo>
                    <a:close/>
                    <a:moveTo>
                      <a:pt x="3164840" y="254000"/>
                    </a:moveTo>
                    <a:cubicBezTo>
                      <a:pt x="2387600" y="254000"/>
                      <a:pt x="1656080" y="556260"/>
                      <a:pt x="1106170" y="1106170"/>
                    </a:cubicBezTo>
                    <a:cubicBezTo>
                      <a:pt x="556260" y="1656080"/>
                      <a:pt x="254000" y="2387600"/>
                      <a:pt x="254000" y="3164840"/>
                    </a:cubicBezTo>
                    <a:cubicBezTo>
                      <a:pt x="254000" y="3942080"/>
                      <a:pt x="556260" y="4673600"/>
                      <a:pt x="1106170" y="5223510"/>
                    </a:cubicBezTo>
                    <a:cubicBezTo>
                      <a:pt x="1656080" y="5773420"/>
                      <a:pt x="2387600" y="6075680"/>
                      <a:pt x="3164840" y="6075680"/>
                    </a:cubicBezTo>
                    <a:cubicBezTo>
                      <a:pt x="3942080" y="6075680"/>
                      <a:pt x="4673600" y="5773420"/>
                      <a:pt x="5223510" y="5223510"/>
                    </a:cubicBezTo>
                    <a:cubicBezTo>
                      <a:pt x="5773420" y="4673600"/>
                      <a:pt x="6075680" y="3942080"/>
                      <a:pt x="6075680" y="3164840"/>
                    </a:cubicBezTo>
                    <a:cubicBezTo>
                      <a:pt x="6075680" y="2387600"/>
                      <a:pt x="5773420" y="1656080"/>
                      <a:pt x="5223510" y="1106170"/>
                    </a:cubicBezTo>
                    <a:cubicBezTo>
                      <a:pt x="4673600" y="556260"/>
                      <a:pt x="3942080" y="254000"/>
                      <a:pt x="3164840" y="254000"/>
                    </a:cubicBezTo>
                    <a:close/>
                  </a:path>
                </a:pathLst>
              </a:custGeom>
              <a:solidFill>
                <a:srgbClr val="15182C"/>
              </a:solidFill>
            </p:spPr>
          </p:sp>
        </p:grpSp>
        <p:grpSp>
          <p:nvGrpSpPr>
            <p:cNvPr id="25" name="Group 25"/>
            <p:cNvGrpSpPr>
              <a:grpSpLocks noChangeAspect="1"/>
            </p:cNvGrpSpPr>
            <p:nvPr/>
          </p:nvGrpSpPr>
          <p:grpSpPr>
            <a:xfrm>
              <a:off x="240153" y="3216175"/>
              <a:ext cx="2710993" cy="2710994"/>
              <a:chOff x="0" y="0"/>
              <a:chExt cx="6350000" cy="6350000"/>
            </a:xfrm>
          </p:grpSpPr>
          <p:sp>
            <p:nvSpPr>
              <p:cNvPr id="26" name="Freeform 2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1D7A8"/>
              </a:solidFill>
            </p:spPr>
          </p:sp>
        </p:grpSp>
        <p:grpSp>
          <p:nvGrpSpPr>
            <p:cNvPr id="27" name="Group 27"/>
            <p:cNvGrpSpPr>
              <a:grpSpLocks noChangeAspect="1"/>
            </p:cNvGrpSpPr>
            <p:nvPr/>
          </p:nvGrpSpPr>
          <p:grpSpPr>
            <a:xfrm>
              <a:off x="174355" y="3137765"/>
              <a:ext cx="2867811" cy="2867812"/>
              <a:chOff x="0" y="0"/>
              <a:chExt cx="6350000" cy="6350000"/>
            </a:xfrm>
          </p:grpSpPr>
          <p:sp>
            <p:nvSpPr>
              <p:cNvPr id="28" name="Freeform 28"/>
              <p:cNvSpPr/>
              <p:nvPr/>
            </p:nvSpPr>
            <p:spPr>
              <a:xfrm>
                <a:off x="10160" y="10160"/>
                <a:ext cx="6329680" cy="6329680"/>
              </a:xfrm>
              <a:custGeom>
                <a:avLst/>
                <a:gdLst/>
                <a:ahLst/>
                <a:cxnLst/>
                <a:rect l="l" t="t" r="r" b="b"/>
                <a:pathLst>
                  <a:path w="6329680" h="6329680">
                    <a:moveTo>
                      <a:pt x="3164840" y="6329680"/>
                    </a:moveTo>
                    <a:cubicBezTo>
                      <a:pt x="2319020" y="6329680"/>
                      <a:pt x="1524000" y="6000750"/>
                      <a:pt x="927100" y="5402580"/>
                    </a:cubicBezTo>
                    <a:cubicBezTo>
                      <a:pt x="328930" y="4804410"/>
                      <a:pt x="0" y="4009390"/>
                      <a:pt x="0" y="3164840"/>
                    </a:cubicBezTo>
                    <a:cubicBezTo>
                      <a:pt x="0" y="2319020"/>
                      <a:pt x="328930" y="1524000"/>
                      <a:pt x="927100" y="927100"/>
                    </a:cubicBezTo>
                    <a:cubicBezTo>
                      <a:pt x="1525270" y="328930"/>
                      <a:pt x="2320290" y="0"/>
                      <a:pt x="3164840" y="0"/>
                    </a:cubicBezTo>
                    <a:cubicBezTo>
                      <a:pt x="4010660" y="0"/>
                      <a:pt x="4805680" y="328930"/>
                      <a:pt x="5402580" y="927100"/>
                    </a:cubicBezTo>
                    <a:cubicBezTo>
                      <a:pt x="6000750" y="1525270"/>
                      <a:pt x="6329680" y="2320290"/>
                      <a:pt x="6329680" y="3164840"/>
                    </a:cubicBezTo>
                    <a:cubicBezTo>
                      <a:pt x="6329680" y="4010660"/>
                      <a:pt x="6000750" y="4805680"/>
                      <a:pt x="5402580" y="5402580"/>
                    </a:cubicBezTo>
                    <a:cubicBezTo>
                      <a:pt x="4805680" y="6000750"/>
                      <a:pt x="4010660" y="6329680"/>
                      <a:pt x="3164840" y="6329680"/>
                    </a:cubicBezTo>
                    <a:close/>
                    <a:moveTo>
                      <a:pt x="3164840" y="254000"/>
                    </a:moveTo>
                    <a:cubicBezTo>
                      <a:pt x="2387600" y="254000"/>
                      <a:pt x="1656080" y="556260"/>
                      <a:pt x="1106170" y="1106170"/>
                    </a:cubicBezTo>
                    <a:cubicBezTo>
                      <a:pt x="556260" y="1656080"/>
                      <a:pt x="254000" y="2387600"/>
                      <a:pt x="254000" y="3164840"/>
                    </a:cubicBezTo>
                    <a:cubicBezTo>
                      <a:pt x="254000" y="3942080"/>
                      <a:pt x="556260" y="4673600"/>
                      <a:pt x="1106170" y="5223510"/>
                    </a:cubicBezTo>
                    <a:cubicBezTo>
                      <a:pt x="1656080" y="5773420"/>
                      <a:pt x="2387600" y="6075680"/>
                      <a:pt x="3164840" y="6075680"/>
                    </a:cubicBezTo>
                    <a:cubicBezTo>
                      <a:pt x="3942080" y="6075680"/>
                      <a:pt x="4673600" y="5773420"/>
                      <a:pt x="5223510" y="5223510"/>
                    </a:cubicBezTo>
                    <a:cubicBezTo>
                      <a:pt x="5773420" y="4673600"/>
                      <a:pt x="6075680" y="3942080"/>
                      <a:pt x="6075680" y="3164840"/>
                    </a:cubicBezTo>
                    <a:cubicBezTo>
                      <a:pt x="6075680" y="2387600"/>
                      <a:pt x="5773420" y="1656080"/>
                      <a:pt x="5223510" y="1106170"/>
                    </a:cubicBezTo>
                    <a:cubicBezTo>
                      <a:pt x="4673600" y="556260"/>
                      <a:pt x="3942080" y="254000"/>
                      <a:pt x="3164840" y="254000"/>
                    </a:cubicBezTo>
                    <a:close/>
                  </a:path>
                </a:pathLst>
              </a:custGeom>
              <a:solidFill>
                <a:srgbClr val="15182C"/>
              </a:solidFill>
            </p:spPr>
          </p:sp>
        </p:grpSp>
        <p:grpSp>
          <p:nvGrpSpPr>
            <p:cNvPr id="29" name="Group 29"/>
            <p:cNvGrpSpPr>
              <a:grpSpLocks noChangeAspect="1"/>
            </p:cNvGrpSpPr>
            <p:nvPr/>
          </p:nvGrpSpPr>
          <p:grpSpPr>
            <a:xfrm>
              <a:off x="7305113" y="8462890"/>
              <a:ext cx="2710993" cy="2710994"/>
              <a:chOff x="0" y="0"/>
              <a:chExt cx="6350000" cy="6350000"/>
            </a:xfrm>
          </p:grpSpPr>
          <p:sp>
            <p:nvSpPr>
              <p:cNvPr id="30" name="Freeform 3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1D7A8"/>
              </a:solidFill>
            </p:spPr>
          </p:sp>
        </p:grpSp>
        <p:grpSp>
          <p:nvGrpSpPr>
            <p:cNvPr id="31" name="Group 31"/>
            <p:cNvGrpSpPr>
              <a:grpSpLocks noChangeAspect="1"/>
            </p:cNvGrpSpPr>
            <p:nvPr/>
          </p:nvGrpSpPr>
          <p:grpSpPr>
            <a:xfrm>
              <a:off x="7239315" y="8384481"/>
              <a:ext cx="2867811" cy="2867812"/>
              <a:chOff x="0" y="0"/>
              <a:chExt cx="6350000" cy="6350000"/>
            </a:xfrm>
          </p:grpSpPr>
          <p:sp>
            <p:nvSpPr>
              <p:cNvPr id="32" name="Freeform 32"/>
              <p:cNvSpPr/>
              <p:nvPr/>
            </p:nvSpPr>
            <p:spPr>
              <a:xfrm>
                <a:off x="10160" y="10160"/>
                <a:ext cx="6329680" cy="6329680"/>
              </a:xfrm>
              <a:custGeom>
                <a:avLst/>
                <a:gdLst/>
                <a:ahLst/>
                <a:cxnLst/>
                <a:rect l="l" t="t" r="r" b="b"/>
                <a:pathLst>
                  <a:path w="6329680" h="6329680">
                    <a:moveTo>
                      <a:pt x="3164840" y="6329680"/>
                    </a:moveTo>
                    <a:cubicBezTo>
                      <a:pt x="2319020" y="6329680"/>
                      <a:pt x="1524000" y="6000750"/>
                      <a:pt x="927100" y="5402580"/>
                    </a:cubicBezTo>
                    <a:cubicBezTo>
                      <a:pt x="328930" y="4804410"/>
                      <a:pt x="0" y="4009390"/>
                      <a:pt x="0" y="3164840"/>
                    </a:cubicBezTo>
                    <a:cubicBezTo>
                      <a:pt x="0" y="2319020"/>
                      <a:pt x="328930" y="1524000"/>
                      <a:pt x="927100" y="927100"/>
                    </a:cubicBezTo>
                    <a:cubicBezTo>
                      <a:pt x="1525270" y="328930"/>
                      <a:pt x="2320290" y="0"/>
                      <a:pt x="3164840" y="0"/>
                    </a:cubicBezTo>
                    <a:cubicBezTo>
                      <a:pt x="4010660" y="0"/>
                      <a:pt x="4805680" y="328930"/>
                      <a:pt x="5402580" y="927100"/>
                    </a:cubicBezTo>
                    <a:cubicBezTo>
                      <a:pt x="6000750" y="1525270"/>
                      <a:pt x="6329680" y="2320290"/>
                      <a:pt x="6329680" y="3164840"/>
                    </a:cubicBezTo>
                    <a:cubicBezTo>
                      <a:pt x="6329680" y="4010660"/>
                      <a:pt x="6000750" y="4805680"/>
                      <a:pt x="5402580" y="5402580"/>
                    </a:cubicBezTo>
                    <a:cubicBezTo>
                      <a:pt x="4805680" y="6000750"/>
                      <a:pt x="4010660" y="6329680"/>
                      <a:pt x="3164840" y="6329680"/>
                    </a:cubicBezTo>
                    <a:close/>
                    <a:moveTo>
                      <a:pt x="3164840" y="254000"/>
                    </a:moveTo>
                    <a:cubicBezTo>
                      <a:pt x="2387600" y="254000"/>
                      <a:pt x="1656080" y="556260"/>
                      <a:pt x="1106170" y="1106170"/>
                    </a:cubicBezTo>
                    <a:cubicBezTo>
                      <a:pt x="556260" y="1656080"/>
                      <a:pt x="254000" y="2387600"/>
                      <a:pt x="254000" y="3164840"/>
                    </a:cubicBezTo>
                    <a:cubicBezTo>
                      <a:pt x="254000" y="3942080"/>
                      <a:pt x="556260" y="4673600"/>
                      <a:pt x="1106170" y="5223510"/>
                    </a:cubicBezTo>
                    <a:cubicBezTo>
                      <a:pt x="1656080" y="5773420"/>
                      <a:pt x="2387600" y="6075680"/>
                      <a:pt x="3164840" y="6075680"/>
                    </a:cubicBezTo>
                    <a:cubicBezTo>
                      <a:pt x="3942080" y="6075680"/>
                      <a:pt x="4673600" y="5773420"/>
                      <a:pt x="5223510" y="5223510"/>
                    </a:cubicBezTo>
                    <a:cubicBezTo>
                      <a:pt x="5773420" y="4673600"/>
                      <a:pt x="6075680" y="3942080"/>
                      <a:pt x="6075680" y="3164840"/>
                    </a:cubicBezTo>
                    <a:cubicBezTo>
                      <a:pt x="6075680" y="2387600"/>
                      <a:pt x="5773420" y="1656080"/>
                      <a:pt x="5223510" y="1106170"/>
                    </a:cubicBezTo>
                    <a:cubicBezTo>
                      <a:pt x="4673600" y="556260"/>
                      <a:pt x="3942080" y="254000"/>
                      <a:pt x="3164840" y="254000"/>
                    </a:cubicBezTo>
                    <a:close/>
                  </a:path>
                </a:pathLst>
              </a:custGeom>
              <a:solidFill>
                <a:srgbClr val="15182C"/>
              </a:solidFill>
            </p:spPr>
          </p:sp>
        </p:grpSp>
        <p:sp>
          <p:nvSpPr>
            <p:cNvPr id="33" name="TextBox 33"/>
            <p:cNvSpPr txBox="1"/>
            <p:nvPr/>
          </p:nvSpPr>
          <p:spPr>
            <a:xfrm>
              <a:off x="4194634" y="1054050"/>
              <a:ext cx="3579210" cy="693037"/>
            </a:xfrm>
            <a:prstGeom prst="rect">
              <a:avLst/>
            </a:prstGeom>
          </p:spPr>
          <p:txBody>
            <a:bodyPr lIns="0" tIns="0" rIns="0" bIns="0" rtlCol="0" anchor="t">
              <a:spAutoFit/>
            </a:bodyPr>
            <a:lstStyle/>
            <a:p>
              <a:pPr algn="ctr">
                <a:lnSpc>
                  <a:spcPts val="4315"/>
                </a:lnSpc>
              </a:pPr>
              <a:r>
                <a:rPr lang="en-US" sz="3082">
                  <a:solidFill>
                    <a:srgbClr val="12110F"/>
                  </a:solidFill>
                  <a:latin typeface="Aileron Regular Bold"/>
                </a:rPr>
                <a:t>EdTech</a:t>
              </a:r>
            </a:p>
          </p:txBody>
        </p:sp>
        <p:sp>
          <p:nvSpPr>
            <p:cNvPr id="34" name="TextBox 34"/>
            <p:cNvSpPr txBox="1"/>
            <p:nvPr/>
          </p:nvSpPr>
          <p:spPr>
            <a:xfrm>
              <a:off x="0" y="3987757"/>
              <a:ext cx="3216522" cy="1933455"/>
            </a:xfrm>
            <a:prstGeom prst="rect">
              <a:avLst/>
            </a:prstGeom>
          </p:spPr>
          <p:txBody>
            <a:bodyPr lIns="0" tIns="0" rIns="0" bIns="0" rtlCol="0" anchor="t">
              <a:spAutoFit/>
            </a:bodyPr>
            <a:lstStyle/>
            <a:p>
              <a:pPr algn="ctr">
                <a:lnSpc>
                  <a:spcPts val="3878"/>
                </a:lnSpc>
              </a:pPr>
              <a:r>
                <a:rPr lang="en-US" sz="2770">
                  <a:solidFill>
                    <a:srgbClr val="12110F"/>
                  </a:solidFill>
                  <a:latin typeface="Aileron Regular Bold"/>
                </a:rPr>
                <a:t>Swag and</a:t>
              </a:r>
            </a:p>
            <a:p>
              <a:pPr algn="ctr">
                <a:lnSpc>
                  <a:spcPts val="3878"/>
                </a:lnSpc>
              </a:pPr>
              <a:r>
                <a:rPr lang="en-US" sz="2770">
                  <a:solidFill>
                    <a:srgbClr val="12110F"/>
                  </a:solidFill>
                  <a:latin typeface="Aileron Regular Bold"/>
                </a:rPr>
                <a:t>merch</a:t>
              </a:r>
            </a:p>
            <a:p>
              <a:pPr algn="ctr">
                <a:lnSpc>
                  <a:spcPts val="3878"/>
                </a:lnSpc>
              </a:pPr>
              <a:endParaRPr lang="en-US" sz="2770">
                <a:solidFill>
                  <a:srgbClr val="12110F"/>
                </a:solidFill>
                <a:latin typeface="Aileron Regular Bold"/>
              </a:endParaRPr>
            </a:p>
          </p:txBody>
        </p:sp>
        <p:sp>
          <p:nvSpPr>
            <p:cNvPr id="35" name="TextBox 35"/>
            <p:cNvSpPr txBox="1"/>
            <p:nvPr/>
          </p:nvSpPr>
          <p:spPr>
            <a:xfrm>
              <a:off x="1595650" y="9381456"/>
              <a:ext cx="3207399" cy="983055"/>
            </a:xfrm>
            <a:prstGeom prst="rect">
              <a:avLst/>
            </a:prstGeom>
          </p:spPr>
          <p:txBody>
            <a:bodyPr lIns="0" tIns="0" rIns="0" bIns="0" rtlCol="0" anchor="t">
              <a:spAutoFit/>
            </a:bodyPr>
            <a:lstStyle/>
            <a:p>
              <a:pPr algn="ctr">
                <a:lnSpc>
                  <a:spcPts val="2974"/>
                </a:lnSpc>
              </a:pPr>
              <a:r>
                <a:rPr lang="en-US" sz="2124">
                  <a:solidFill>
                    <a:srgbClr val="12110F"/>
                  </a:solidFill>
                  <a:latin typeface="Aileron Regular Bold"/>
                </a:rPr>
                <a:t>Job/Internship Oppurtunities</a:t>
              </a:r>
            </a:p>
          </p:txBody>
        </p:sp>
        <p:sp>
          <p:nvSpPr>
            <p:cNvPr id="36" name="TextBox 36"/>
            <p:cNvSpPr txBox="1"/>
            <p:nvPr/>
          </p:nvSpPr>
          <p:spPr>
            <a:xfrm>
              <a:off x="7175913" y="9026429"/>
              <a:ext cx="3058272" cy="1207220"/>
            </a:xfrm>
            <a:prstGeom prst="rect">
              <a:avLst/>
            </a:prstGeom>
          </p:spPr>
          <p:txBody>
            <a:bodyPr lIns="0" tIns="0" rIns="0" bIns="0" rtlCol="0" anchor="t">
              <a:spAutoFit/>
            </a:bodyPr>
            <a:lstStyle/>
            <a:p>
              <a:pPr algn="ctr">
                <a:lnSpc>
                  <a:spcPts val="3687"/>
                </a:lnSpc>
              </a:pPr>
              <a:r>
                <a:rPr lang="en-US" sz="2633">
                  <a:solidFill>
                    <a:srgbClr val="12110F"/>
                  </a:solidFill>
                  <a:latin typeface="Aileron Regular Bold"/>
                </a:rPr>
                <a:t>Product placements</a:t>
              </a:r>
            </a:p>
          </p:txBody>
        </p:sp>
        <p:sp>
          <p:nvSpPr>
            <p:cNvPr id="37" name="TextBox 37"/>
            <p:cNvSpPr txBox="1"/>
            <p:nvPr/>
          </p:nvSpPr>
          <p:spPr>
            <a:xfrm>
              <a:off x="8383319" y="3826438"/>
              <a:ext cx="3579210" cy="1423792"/>
            </a:xfrm>
            <a:prstGeom prst="rect">
              <a:avLst/>
            </a:prstGeom>
          </p:spPr>
          <p:txBody>
            <a:bodyPr lIns="0" tIns="0" rIns="0" bIns="0" rtlCol="0" anchor="t">
              <a:spAutoFit/>
            </a:bodyPr>
            <a:lstStyle/>
            <a:p>
              <a:pPr algn="ctr">
                <a:lnSpc>
                  <a:spcPts val="4315"/>
                </a:lnSpc>
              </a:pPr>
              <a:r>
                <a:rPr lang="en-US" sz="3082">
                  <a:solidFill>
                    <a:srgbClr val="12110F"/>
                  </a:solidFill>
                  <a:latin typeface="Aileron Regular Bold"/>
                </a:rPr>
                <a:t>Buddy</a:t>
              </a:r>
            </a:p>
            <a:p>
              <a:pPr algn="ctr">
                <a:lnSpc>
                  <a:spcPts val="4315"/>
                </a:lnSpc>
              </a:pPr>
              <a:r>
                <a:rPr lang="en-US" sz="3082">
                  <a:solidFill>
                    <a:srgbClr val="12110F"/>
                  </a:solidFill>
                  <a:latin typeface="Aileron Regular Bold"/>
                </a:rPr>
                <a:t>System</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91138" y="1360347"/>
            <a:ext cx="6268213" cy="6268213"/>
            <a:chOff x="1371600" y="6705600"/>
            <a:chExt cx="10972800" cy="10972800"/>
          </a:xfrm>
        </p:grpSpPr>
        <p:sp>
          <p:nvSpPr>
            <p:cNvPr id="3" name="Freeform 3"/>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0048CD"/>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2179539"/>
            <a:ext cx="2067500" cy="29978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2479327"/>
            <a:ext cx="2067500" cy="299788"/>
          </a:xfrm>
          <a:prstGeom prst="rect">
            <a:avLst/>
          </a:prstGeom>
        </p:spPr>
      </p:pic>
      <p:grpSp>
        <p:nvGrpSpPr>
          <p:cNvPr id="6" name="Group 6"/>
          <p:cNvGrpSpPr>
            <a:grpSpLocks noChangeAspect="1"/>
          </p:cNvGrpSpPr>
          <p:nvPr/>
        </p:nvGrpSpPr>
        <p:grpSpPr>
          <a:xfrm>
            <a:off x="7890123" y="4638725"/>
            <a:ext cx="889655" cy="889655"/>
            <a:chOff x="1371600" y="6705600"/>
            <a:chExt cx="10972800" cy="10972800"/>
          </a:xfrm>
        </p:grpSpPr>
        <p:sp>
          <p:nvSpPr>
            <p:cNvPr id="7" name="Freeform 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000000"/>
            </a:solidFill>
          </p:spPr>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19161" y="634624"/>
            <a:ext cx="3231580" cy="235905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339265" y="6279459"/>
            <a:ext cx="2761494" cy="2761494"/>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923253">
            <a:off x="5834978" y="7523968"/>
            <a:ext cx="3544100" cy="1045510"/>
          </a:xfrm>
          <a:prstGeom prst="rect">
            <a:avLst/>
          </a:prstGeom>
        </p:spPr>
      </p:pic>
      <p:grpSp>
        <p:nvGrpSpPr>
          <p:cNvPr id="11" name="Group 11"/>
          <p:cNvGrpSpPr/>
          <p:nvPr/>
        </p:nvGrpSpPr>
        <p:grpSpPr>
          <a:xfrm>
            <a:off x="10614557" y="2993677"/>
            <a:ext cx="6644743" cy="4673589"/>
            <a:chOff x="0" y="0"/>
            <a:chExt cx="8859657" cy="6231452"/>
          </a:xfrm>
        </p:grpSpPr>
        <p:sp>
          <p:nvSpPr>
            <p:cNvPr id="12" name="TextBox 12"/>
            <p:cNvSpPr txBox="1"/>
            <p:nvPr/>
          </p:nvSpPr>
          <p:spPr>
            <a:xfrm>
              <a:off x="0" y="133350"/>
              <a:ext cx="8859657" cy="5231267"/>
            </a:xfrm>
            <a:prstGeom prst="rect">
              <a:avLst/>
            </a:prstGeom>
          </p:spPr>
          <p:txBody>
            <a:bodyPr lIns="0" tIns="0" rIns="0" bIns="0" rtlCol="0" anchor="t">
              <a:spAutoFit/>
            </a:bodyPr>
            <a:lstStyle/>
            <a:p>
              <a:pPr algn="ctr">
                <a:lnSpc>
                  <a:spcPts val="10080"/>
                </a:lnSpc>
              </a:pPr>
              <a:r>
                <a:rPr lang="en-US" sz="9600" spc="-96">
                  <a:solidFill>
                    <a:srgbClr val="0048CD"/>
                  </a:solidFill>
                  <a:latin typeface="HK Grotesk Bold Bold"/>
                </a:rPr>
                <a:t>WHY YOU SHOULD INVEST?</a:t>
              </a:r>
            </a:p>
          </p:txBody>
        </p:sp>
        <p:sp>
          <p:nvSpPr>
            <p:cNvPr id="13" name="TextBox 13"/>
            <p:cNvSpPr txBox="1"/>
            <p:nvPr/>
          </p:nvSpPr>
          <p:spPr>
            <a:xfrm>
              <a:off x="0" y="5514533"/>
              <a:ext cx="8859657" cy="716920"/>
            </a:xfrm>
            <a:prstGeom prst="rect">
              <a:avLst/>
            </a:prstGeom>
          </p:spPr>
          <p:txBody>
            <a:bodyPr lIns="0" tIns="0" rIns="0" bIns="0" rtlCol="0" anchor="t">
              <a:spAutoFit/>
            </a:bodyPr>
            <a:lstStyle/>
            <a:p>
              <a:pPr marL="0" lvl="0" indent="0" algn="ctr">
                <a:lnSpc>
                  <a:spcPts val="4544"/>
                </a:lnSpc>
              </a:pPr>
              <a:endParaRPr/>
            </a:p>
          </p:txBody>
        </p:sp>
      </p:grpSp>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4100759" y="2437054"/>
            <a:ext cx="2068088" cy="4114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7747196" y="2831443"/>
            <a:ext cx="7741010" cy="1582457"/>
            <a:chOff x="0" y="0"/>
            <a:chExt cx="10321346" cy="2109942"/>
          </a:xfrm>
        </p:grpSpPr>
        <p:grpSp>
          <p:nvGrpSpPr>
            <p:cNvPr id="3" name="Group 3"/>
            <p:cNvGrpSpPr/>
            <p:nvPr/>
          </p:nvGrpSpPr>
          <p:grpSpPr>
            <a:xfrm>
              <a:off x="0" y="0"/>
              <a:ext cx="10321346" cy="2109942"/>
              <a:chOff x="0" y="0"/>
              <a:chExt cx="5421664" cy="1108324"/>
            </a:xfrm>
          </p:grpSpPr>
          <p:sp>
            <p:nvSpPr>
              <p:cNvPr id="4" name="Freeform 4"/>
              <p:cNvSpPr/>
              <p:nvPr/>
            </p:nvSpPr>
            <p:spPr>
              <a:xfrm>
                <a:off x="0" y="0"/>
                <a:ext cx="5421664" cy="1108324"/>
              </a:xfrm>
              <a:custGeom>
                <a:avLst/>
                <a:gdLst/>
                <a:ahLst/>
                <a:cxnLst/>
                <a:rect l="l" t="t" r="r" b="b"/>
                <a:pathLst>
                  <a:path w="5421664" h="1108324">
                    <a:moveTo>
                      <a:pt x="5297203" y="1108324"/>
                    </a:moveTo>
                    <a:lnTo>
                      <a:pt x="124460" y="1108324"/>
                    </a:lnTo>
                    <a:cubicBezTo>
                      <a:pt x="55880" y="1108324"/>
                      <a:pt x="0" y="1052444"/>
                      <a:pt x="0" y="983864"/>
                    </a:cubicBezTo>
                    <a:lnTo>
                      <a:pt x="0" y="124460"/>
                    </a:lnTo>
                    <a:cubicBezTo>
                      <a:pt x="0" y="55880"/>
                      <a:pt x="55880" y="0"/>
                      <a:pt x="124460" y="0"/>
                    </a:cubicBezTo>
                    <a:lnTo>
                      <a:pt x="5297204" y="0"/>
                    </a:lnTo>
                    <a:cubicBezTo>
                      <a:pt x="5365784" y="0"/>
                      <a:pt x="5421664" y="55880"/>
                      <a:pt x="5421664" y="124460"/>
                    </a:cubicBezTo>
                    <a:lnTo>
                      <a:pt x="5421664" y="983864"/>
                    </a:lnTo>
                    <a:cubicBezTo>
                      <a:pt x="5421664" y="1052444"/>
                      <a:pt x="5365784" y="1108324"/>
                      <a:pt x="5297204" y="1108324"/>
                    </a:cubicBezTo>
                    <a:close/>
                  </a:path>
                </a:pathLst>
              </a:custGeom>
              <a:solidFill>
                <a:srgbClr val="FFFFFF"/>
              </a:solidFill>
            </p:spPr>
          </p:sp>
        </p:grpSp>
        <p:sp>
          <p:nvSpPr>
            <p:cNvPr id="5" name="TextBox 5"/>
            <p:cNvSpPr txBox="1"/>
            <p:nvPr/>
          </p:nvSpPr>
          <p:spPr>
            <a:xfrm>
              <a:off x="1022150" y="434021"/>
              <a:ext cx="8524243" cy="1383857"/>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1.9 Billion</a:t>
              </a:r>
            </a:p>
          </p:txBody>
        </p:sp>
      </p:grpSp>
      <p:grpSp>
        <p:nvGrpSpPr>
          <p:cNvPr id="6" name="Group 6"/>
          <p:cNvGrpSpPr/>
          <p:nvPr/>
        </p:nvGrpSpPr>
        <p:grpSpPr>
          <a:xfrm>
            <a:off x="8052260" y="2079894"/>
            <a:ext cx="7435946" cy="1748736"/>
            <a:chOff x="0" y="0"/>
            <a:chExt cx="5208002" cy="1224783"/>
          </a:xfrm>
        </p:grpSpPr>
        <p:sp>
          <p:nvSpPr>
            <p:cNvPr id="7" name="Freeform 7"/>
            <p:cNvSpPr/>
            <p:nvPr/>
          </p:nvSpPr>
          <p:spPr>
            <a:xfrm>
              <a:off x="0" y="0"/>
              <a:ext cx="5208003" cy="1224783"/>
            </a:xfrm>
            <a:custGeom>
              <a:avLst/>
              <a:gdLst/>
              <a:ahLst/>
              <a:cxnLst/>
              <a:rect l="l" t="t" r="r" b="b"/>
              <a:pathLst>
                <a:path w="5208003" h="1224783">
                  <a:moveTo>
                    <a:pt x="5083542" y="1224783"/>
                  </a:moveTo>
                  <a:lnTo>
                    <a:pt x="124460" y="1224783"/>
                  </a:lnTo>
                  <a:cubicBezTo>
                    <a:pt x="55880" y="1224783"/>
                    <a:pt x="0" y="1168903"/>
                    <a:pt x="0" y="1100323"/>
                  </a:cubicBezTo>
                  <a:lnTo>
                    <a:pt x="0" y="124460"/>
                  </a:lnTo>
                  <a:cubicBezTo>
                    <a:pt x="0" y="55880"/>
                    <a:pt x="55880" y="0"/>
                    <a:pt x="124460" y="0"/>
                  </a:cubicBezTo>
                  <a:lnTo>
                    <a:pt x="5083542" y="0"/>
                  </a:lnTo>
                  <a:cubicBezTo>
                    <a:pt x="5152122" y="0"/>
                    <a:pt x="5208003" y="55880"/>
                    <a:pt x="5208003" y="124460"/>
                  </a:cubicBezTo>
                  <a:lnTo>
                    <a:pt x="5208003" y="1100323"/>
                  </a:lnTo>
                  <a:cubicBezTo>
                    <a:pt x="5208003" y="1168903"/>
                    <a:pt x="5152122" y="1224783"/>
                    <a:pt x="5083542" y="1224783"/>
                  </a:cubicBezTo>
                  <a:close/>
                </a:path>
              </a:pathLst>
            </a:custGeom>
            <a:solidFill>
              <a:srgbClr val="75C7FB"/>
            </a:solidFill>
          </p:spPr>
        </p:sp>
      </p:grpSp>
      <p:sp>
        <p:nvSpPr>
          <p:cNvPr id="8" name="TextBox 8"/>
          <p:cNvSpPr txBox="1"/>
          <p:nvPr/>
        </p:nvSpPr>
        <p:spPr>
          <a:xfrm>
            <a:off x="8644772" y="2481834"/>
            <a:ext cx="6141235" cy="1021057"/>
          </a:xfrm>
          <a:prstGeom prst="rect">
            <a:avLst/>
          </a:prstGeom>
        </p:spPr>
        <p:txBody>
          <a:bodyPr lIns="0" tIns="0" rIns="0" bIns="0" rtlCol="0" anchor="t">
            <a:spAutoFit/>
          </a:bodyPr>
          <a:lstStyle/>
          <a:p>
            <a:pPr>
              <a:lnSpc>
                <a:spcPts val="7919"/>
              </a:lnSpc>
            </a:pPr>
            <a:r>
              <a:rPr lang="en-US" sz="7199" spc="-71">
                <a:solidFill>
                  <a:srgbClr val="FFFFFF"/>
                </a:solidFill>
                <a:latin typeface="Muli Bold"/>
              </a:rPr>
              <a:t>$20 Billion</a:t>
            </a:r>
          </a:p>
        </p:txBody>
      </p:sp>
      <p:grpSp>
        <p:nvGrpSpPr>
          <p:cNvPr id="9" name="Group 9"/>
          <p:cNvGrpSpPr/>
          <p:nvPr/>
        </p:nvGrpSpPr>
        <p:grpSpPr>
          <a:xfrm>
            <a:off x="7747196" y="6971622"/>
            <a:ext cx="7741010" cy="1582457"/>
            <a:chOff x="0" y="0"/>
            <a:chExt cx="10321346" cy="2109942"/>
          </a:xfrm>
        </p:grpSpPr>
        <p:grpSp>
          <p:nvGrpSpPr>
            <p:cNvPr id="10" name="Group 10"/>
            <p:cNvGrpSpPr/>
            <p:nvPr/>
          </p:nvGrpSpPr>
          <p:grpSpPr>
            <a:xfrm>
              <a:off x="0" y="0"/>
              <a:ext cx="10321346" cy="2109942"/>
              <a:chOff x="0" y="0"/>
              <a:chExt cx="5421664" cy="1108324"/>
            </a:xfrm>
          </p:grpSpPr>
          <p:sp>
            <p:nvSpPr>
              <p:cNvPr id="11" name="Freeform 11"/>
              <p:cNvSpPr/>
              <p:nvPr/>
            </p:nvSpPr>
            <p:spPr>
              <a:xfrm>
                <a:off x="0" y="0"/>
                <a:ext cx="5421664" cy="1108324"/>
              </a:xfrm>
              <a:custGeom>
                <a:avLst/>
                <a:gdLst/>
                <a:ahLst/>
                <a:cxnLst/>
                <a:rect l="l" t="t" r="r" b="b"/>
                <a:pathLst>
                  <a:path w="5421664" h="1108324">
                    <a:moveTo>
                      <a:pt x="5297203" y="1108324"/>
                    </a:moveTo>
                    <a:lnTo>
                      <a:pt x="124460" y="1108324"/>
                    </a:lnTo>
                    <a:cubicBezTo>
                      <a:pt x="55880" y="1108324"/>
                      <a:pt x="0" y="1052444"/>
                      <a:pt x="0" y="983864"/>
                    </a:cubicBezTo>
                    <a:lnTo>
                      <a:pt x="0" y="124460"/>
                    </a:lnTo>
                    <a:cubicBezTo>
                      <a:pt x="0" y="55880"/>
                      <a:pt x="55880" y="0"/>
                      <a:pt x="124460" y="0"/>
                    </a:cubicBezTo>
                    <a:lnTo>
                      <a:pt x="5297204" y="0"/>
                    </a:lnTo>
                    <a:cubicBezTo>
                      <a:pt x="5365784" y="0"/>
                      <a:pt x="5421664" y="55880"/>
                      <a:pt x="5421664" y="124460"/>
                    </a:cubicBezTo>
                    <a:lnTo>
                      <a:pt x="5421664" y="983864"/>
                    </a:lnTo>
                    <a:cubicBezTo>
                      <a:pt x="5421664" y="1052444"/>
                      <a:pt x="5365784" y="1108324"/>
                      <a:pt x="5297204" y="1108324"/>
                    </a:cubicBezTo>
                    <a:close/>
                  </a:path>
                </a:pathLst>
              </a:custGeom>
              <a:solidFill>
                <a:srgbClr val="FFFFFF"/>
              </a:solidFill>
            </p:spPr>
          </p:sp>
        </p:grpSp>
        <p:sp>
          <p:nvSpPr>
            <p:cNvPr id="12" name="TextBox 12"/>
            <p:cNvSpPr txBox="1"/>
            <p:nvPr/>
          </p:nvSpPr>
          <p:spPr>
            <a:xfrm>
              <a:off x="1022150" y="434021"/>
              <a:ext cx="8524243" cy="1383857"/>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1.9 Billion</a:t>
              </a:r>
            </a:p>
          </p:txBody>
        </p:sp>
      </p:grpSp>
      <p:grpSp>
        <p:nvGrpSpPr>
          <p:cNvPr id="13" name="Group 13"/>
          <p:cNvGrpSpPr/>
          <p:nvPr/>
        </p:nvGrpSpPr>
        <p:grpSpPr>
          <a:xfrm>
            <a:off x="8052260" y="6267152"/>
            <a:ext cx="5943857" cy="1746500"/>
            <a:chOff x="0" y="0"/>
            <a:chExt cx="4162971" cy="1223217"/>
          </a:xfrm>
        </p:grpSpPr>
        <p:sp>
          <p:nvSpPr>
            <p:cNvPr id="14" name="Freeform 14"/>
            <p:cNvSpPr/>
            <p:nvPr/>
          </p:nvSpPr>
          <p:spPr>
            <a:xfrm>
              <a:off x="0" y="0"/>
              <a:ext cx="4162971" cy="1223217"/>
            </a:xfrm>
            <a:custGeom>
              <a:avLst/>
              <a:gdLst/>
              <a:ahLst/>
              <a:cxnLst/>
              <a:rect l="l" t="t" r="r" b="b"/>
              <a:pathLst>
                <a:path w="4162971" h="1223217">
                  <a:moveTo>
                    <a:pt x="4038510" y="1223217"/>
                  </a:moveTo>
                  <a:lnTo>
                    <a:pt x="124460" y="1223217"/>
                  </a:lnTo>
                  <a:cubicBezTo>
                    <a:pt x="55880" y="1223217"/>
                    <a:pt x="0" y="1167337"/>
                    <a:pt x="0" y="1098757"/>
                  </a:cubicBezTo>
                  <a:lnTo>
                    <a:pt x="0" y="124460"/>
                  </a:lnTo>
                  <a:cubicBezTo>
                    <a:pt x="0" y="55880"/>
                    <a:pt x="55880" y="0"/>
                    <a:pt x="124460" y="0"/>
                  </a:cubicBezTo>
                  <a:lnTo>
                    <a:pt x="4038510" y="0"/>
                  </a:lnTo>
                  <a:cubicBezTo>
                    <a:pt x="4107091" y="0"/>
                    <a:pt x="4162971" y="55880"/>
                    <a:pt x="4162971" y="124460"/>
                  </a:cubicBezTo>
                  <a:lnTo>
                    <a:pt x="4162971" y="1098757"/>
                  </a:lnTo>
                  <a:cubicBezTo>
                    <a:pt x="4162971" y="1167337"/>
                    <a:pt x="4107091" y="1223217"/>
                    <a:pt x="4038510" y="1223217"/>
                  </a:cubicBezTo>
                  <a:close/>
                </a:path>
              </a:pathLst>
            </a:custGeom>
            <a:solidFill>
              <a:srgbClr val="75C7FB"/>
            </a:solidFill>
          </p:spPr>
        </p:sp>
      </p:grpSp>
      <p:sp>
        <p:nvSpPr>
          <p:cNvPr id="15" name="TextBox 15"/>
          <p:cNvSpPr txBox="1"/>
          <p:nvPr/>
        </p:nvSpPr>
        <p:spPr>
          <a:xfrm>
            <a:off x="8644772" y="6667973"/>
            <a:ext cx="4758834" cy="1021057"/>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$1.8 Billion</a:t>
            </a:r>
          </a:p>
        </p:txBody>
      </p:sp>
      <p:sp>
        <p:nvSpPr>
          <p:cNvPr id="16" name="TextBox 16"/>
          <p:cNvSpPr txBox="1"/>
          <p:nvPr/>
        </p:nvSpPr>
        <p:spPr>
          <a:xfrm>
            <a:off x="8375830" y="3911968"/>
            <a:ext cx="6617188" cy="406481"/>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TOTAL AVAILABLE MARKET (TAM)</a:t>
            </a:r>
          </a:p>
        </p:txBody>
      </p:sp>
      <p:sp>
        <p:nvSpPr>
          <p:cNvPr id="17" name="TextBox 17"/>
          <p:cNvSpPr txBox="1"/>
          <p:nvPr/>
        </p:nvSpPr>
        <p:spPr>
          <a:xfrm>
            <a:off x="8375830" y="8083168"/>
            <a:ext cx="6617188" cy="406481"/>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SERVICEABLE AVAILABLE MARKET (SAM)</a:t>
            </a:r>
          </a:p>
        </p:txBody>
      </p:sp>
      <p:grpSp>
        <p:nvGrpSpPr>
          <p:cNvPr id="18" name="Group 18"/>
          <p:cNvGrpSpPr/>
          <p:nvPr/>
        </p:nvGrpSpPr>
        <p:grpSpPr>
          <a:xfrm>
            <a:off x="1028700" y="3721683"/>
            <a:ext cx="6384183" cy="2843634"/>
            <a:chOff x="0" y="0"/>
            <a:chExt cx="8512244" cy="3791511"/>
          </a:xfrm>
        </p:grpSpPr>
        <p:sp>
          <p:nvSpPr>
            <p:cNvPr id="19" name="TextBox 19"/>
            <p:cNvSpPr txBox="1"/>
            <p:nvPr/>
          </p:nvSpPr>
          <p:spPr>
            <a:xfrm>
              <a:off x="0" y="76200"/>
              <a:ext cx="8512244" cy="2728087"/>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Size of the Market</a:t>
              </a:r>
            </a:p>
          </p:txBody>
        </p:sp>
        <p:sp>
          <p:nvSpPr>
            <p:cNvPr id="20" name="TextBox 20"/>
            <p:cNvSpPr txBox="1"/>
            <p:nvPr/>
          </p:nvSpPr>
          <p:spPr>
            <a:xfrm>
              <a:off x="0" y="3175032"/>
              <a:ext cx="8512244" cy="616479"/>
            </a:xfrm>
            <a:prstGeom prst="rect">
              <a:avLst/>
            </a:prstGeom>
          </p:spPr>
          <p:txBody>
            <a:bodyPr lIns="0" tIns="0" rIns="0" bIns="0" rtlCol="0" anchor="t">
              <a:spAutoFit/>
            </a:bodyPr>
            <a:lstStyle/>
            <a:p>
              <a:pPr>
                <a:lnSpc>
                  <a:spcPts val="3919"/>
                </a:lnSpc>
                <a:spcBef>
                  <a:spcPct val="0"/>
                </a:spcBef>
              </a:pPr>
              <a:r>
                <a:rPr lang="en-US" sz="2800">
                  <a:solidFill>
                    <a:srgbClr val="FFFFFF"/>
                  </a:solidFill>
                  <a:latin typeface="Muli Regular"/>
                </a:rPr>
                <a:t> Some sizing jargons </a:t>
              </a:r>
            </a:p>
          </p:txBody>
        </p:sp>
      </p:gr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96491" y="1436599"/>
            <a:ext cx="1383430" cy="1286590"/>
          </a:xfrm>
          <a:prstGeom prst="rect">
            <a:avLst/>
          </a:prstGeom>
        </p:spPr>
      </p:pic>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654179" y="6829310"/>
            <a:ext cx="284624" cy="284624"/>
          </a:xfrm>
          <a:prstGeom prst="rect">
            <a:avLst/>
          </a:prstGeom>
        </p:spPr>
      </p:pic>
      <p:grpSp>
        <p:nvGrpSpPr>
          <p:cNvPr id="23" name="Group 23"/>
          <p:cNvGrpSpPr/>
          <p:nvPr/>
        </p:nvGrpSpPr>
        <p:grpSpPr>
          <a:xfrm rot="-5400000">
            <a:off x="14507592" y="1801480"/>
            <a:ext cx="556829" cy="556829"/>
            <a:chOff x="0" y="0"/>
            <a:chExt cx="742438" cy="742438"/>
          </a:xfrm>
        </p:grpSpPr>
        <p:pic>
          <p:nvPicPr>
            <p:cNvPr id="24" name="Picture 2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0" y="0"/>
              <a:ext cx="742438" cy="742438"/>
            </a:xfrm>
            <a:prstGeom prst="rect">
              <a:avLst/>
            </a:prstGeom>
          </p:spPr>
        </p:pic>
        <p:pic>
          <p:nvPicPr>
            <p:cNvPr id="25" name="Picture 2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1470" y="181470"/>
              <a:ext cx="379498" cy="379498"/>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550629"/>
            <a:ext cx="3602987" cy="335077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81493" y="6936222"/>
            <a:ext cx="3602987" cy="3350778"/>
          </a:xfrm>
          <a:prstGeom prst="rect">
            <a:avLst/>
          </a:prstGeom>
        </p:spPr>
      </p:pic>
      <p:pic>
        <p:nvPicPr>
          <p:cNvPr id="4" name="Picture 4"/>
          <p:cNvPicPr>
            <a:picLocks noChangeAspect="1"/>
          </p:cNvPicPr>
          <p:nvPr/>
        </p:nvPicPr>
        <p:blipFill>
          <a:blip r:embed="rId4"/>
          <a:srcRect/>
          <a:stretch>
            <a:fillRect/>
          </a:stretch>
        </p:blipFill>
        <p:spPr>
          <a:xfrm>
            <a:off x="2220757" y="1769794"/>
            <a:ext cx="13846487" cy="7809419"/>
          </a:xfrm>
          <a:prstGeom prst="rect">
            <a:avLst/>
          </a:prstGeom>
        </p:spPr>
      </p:pic>
      <p:sp>
        <p:nvSpPr>
          <p:cNvPr id="5" name="TextBox 5"/>
          <p:cNvSpPr txBox="1"/>
          <p:nvPr/>
        </p:nvSpPr>
        <p:spPr>
          <a:xfrm>
            <a:off x="4513996" y="503004"/>
            <a:ext cx="9260009" cy="1266790"/>
          </a:xfrm>
          <a:prstGeom prst="rect">
            <a:avLst/>
          </a:prstGeom>
        </p:spPr>
        <p:txBody>
          <a:bodyPr lIns="0" tIns="0" rIns="0" bIns="0" rtlCol="0" anchor="t">
            <a:spAutoFit/>
          </a:bodyPr>
          <a:lstStyle/>
          <a:p>
            <a:pPr marL="0" lvl="0" indent="0" algn="ctr">
              <a:lnSpc>
                <a:spcPts val="10080"/>
              </a:lnSpc>
              <a:spcBef>
                <a:spcPct val="0"/>
              </a:spcBef>
            </a:pPr>
            <a:r>
              <a:rPr lang="en-US" sz="8000">
                <a:solidFill>
                  <a:srgbClr val="ECF2FE"/>
                </a:solidFill>
                <a:latin typeface="Aileron Heavy Bold"/>
              </a:rPr>
              <a:t>MARKET SIZE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378187" y="105747"/>
            <a:ext cx="10619769" cy="10075506"/>
          </a:xfrm>
          <a:prstGeom prst="rect">
            <a:avLst/>
          </a:prstGeom>
        </p:spPr>
      </p:pic>
      <p:sp>
        <p:nvSpPr>
          <p:cNvPr id="3" name="TextBox 3"/>
          <p:cNvSpPr txBox="1"/>
          <p:nvPr/>
        </p:nvSpPr>
        <p:spPr>
          <a:xfrm>
            <a:off x="543625" y="3132595"/>
            <a:ext cx="6374989" cy="3936085"/>
          </a:xfrm>
          <a:prstGeom prst="rect">
            <a:avLst/>
          </a:prstGeom>
        </p:spPr>
        <p:txBody>
          <a:bodyPr lIns="0" tIns="0" rIns="0" bIns="0" rtlCol="0" anchor="t">
            <a:spAutoFit/>
          </a:bodyPr>
          <a:lstStyle/>
          <a:p>
            <a:pPr algn="ctr">
              <a:lnSpc>
                <a:spcPts val="6256"/>
              </a:lnSpc>
            </a:pPr>
            <a:r>
              <a:rPr lang="en-US" sz="4468">
                <a:solidFill>
                  <a:srgbClr val="FFFFFF"/>
                </a:solidFill>
                <a:latin typeface="Open Sans Extra Bold"/>
              </a:rPr>
              <a:t>India’s edtech market will touch $3.5B by 2022: RedSeer and Omidyar Network India report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331542"/>
            <a:ext cx="16230600" cy="7623916"/>
            <a:chOff x="0" y="0"/>
            <a:chExt cx="21640800" cy="10165221"/>
          </a:xfrm>
        </p:grpSpPr>
        <p:pic>
          <p:nvPicPr>
            <p:cNvPr id="3" name="Picture 3"/>
            <p:cNvPicPr>
              <a:picLocks noChangeAspect="1"/>
            </p:cNvPicPr>
            <p:nvPr/>
          </p:nvPicPr>
          <p:blipFill>
            <a:blip r:embed="rId2"/>
            <a:srcRect/>
            <a:stretch>
              <a:fillRect/>
            </a:stretch>
          </p:blipFill>
          <p:spPr>
            <a:xfrm>
              <a:off x="0" y="0"/>
              <a:ext cx="9174006" cy="10165221"/>
            </a:xfrm>
            <a:prstGeom prst="rect">
              <a:avLst/>
            </a:prstGeom>
          </p:spPr>
        </p:pic>
        <p:pic>
          <p:nvPicPr>
            <p:cNvPr id="4" name="Picture 4"/>
            <p:cNvPicPr>
              <a:picLocks noChangeAspect="1"/>
            </p:cNvPicPr>
            <p:nvPr/>
          </p:nvPicPr>
          <p:blipFill>
            <a:blip r:embed="rId3"/>
            <a:srcRect/>
            <a:stretch>
              <a:fillRect/>
            </a:stretch>
          </p:blipFill>
          <p:spPr>
            <a:xfrm>
              <a:off x="8936120" y="0"/>
              <a:ext cx="12704680" cy="10142211"/>
            </a:xfrm>
            <a:prstGeom prst="rect">
              <a:avLst/>
            </a:prstGeom>
          </p:spPr>
        </p:pic>
      </p:grpSp>
      <p:sp>
        <p:nvSpPr>
          <p:cNvPr id="5" name="TextBox 5"/>
          <p:cNvSpPr txBox="1"/>
          <p:nvPr/>
        </p:nvSpPr>
        <p:spPr>
          <a:xfrm>
            <a:off x="1747320" y="9191625"/>
            <a:ext cx="14793359" cy="582295"/>
          </a:xfrm>
          <a:prstGeom prst="rect">
            <a:avLst/>
          </a:prstGeom>
        </p:spPr>
        <p:txBody>
          <a:bodyPr lIns="0" tIns="0" rIns="0" bIns="0" rtlCol="0" anchor="t">
            <a:spAutoFit/>
          </a:bodyPr>
          <a:lstStyle/>
          <a:p>
            <a:pPr algn="ctr">
              <a:lnSpc>
                <a:spcPts val="4759"/>
              </a:lnSpc>
            </a:pPr>
            <a:r>
              <a:rPr lang="en-US" sz="3400">
                <a:solidFill>
                  <a:srgbClr val="FFFFFF"/>
                </a:solidFill>
                <a:latin typeface="Open Sans Light"/>
              </a:rPr>
              <a:t>Source: Omidyar Network India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7916475" y="829309"/>
            <a:ext cx="9210261" cy="9105002"/>
            <a:chOff x="0" y="0"/>
            <a:chExt cx="3807918" cy="3764400"/>
          </a:xfrm>
        </p:grpSpPr>
        <p:sp>
          <p:nvSpPr>
            <p:cNvPr id="3" name="Freeform 3"/>
            <p:cNvSpPr/>
            <p:nvPr/>
          </p:nvSpPr>
          <p:spPr>
            <a:xfrm>
              <a:off x="0" y="0"/>
              <a:ext cx="3807919" cy="3764400"/>
            </a:xfrm>
            <a:custGeom>
              <a:avLst/>
              <a:gdLst/>
              <a:ahLst/>
              <a:cxnLst/>
              <a:rect l="l" t="t" r="r" b="b"/>
              <a:pathLst>
                <a:path w="3807919" h="3764400">
                  <a:moveTo>
                    <a:pt x="3683458" y="3764400"/>
                  </a:moveTo>
                  <a:lnTo>
                    <a:pt x="124460" y="3764400"/>
                  </a:lnTo>
                  <a:cubicBezTo>
                    <a:pt x="55880" y="3764400"/>
                    <a:pt x="0" y="3708520"/>
                    <a:pt x="0" y="3639940"/>
                  </a:cubicBezTo>
                  <a:lnTo>
                    <a:pt x="0" y="124460"/>
                  </a:lnTo>
                  <a:cubicBezTo>
                    <a:pt x="0" y="55880"/>
                    <a:pt x="55880" y="0"/>
                    <a:pt x="124460" y="0"/>
                  </a:cubicBezTo>
                  <a:lnTo>
                    <a:pt x="3683458" y="0"/>
                  </a:lnTo>
                  <a:cubicBezTo>
                    <a:pt x="3752038" y="0"/>
                    <a:pt x="3807919" y="55880"/>
                    <a:pt x="3807919" y="124460"/>
                  </a:cubicBezTo>
                  <a:lnTo>
                    <a:pt x="3807919" y="3639940"/>
                  </a:lnTo>
                  <a:cubicBezTo>
                    <a:pt x="3807919" y="3708520"/>
                    <a:pt x="3752038" y="3764400"/>
                    <a:pt x="3683458" y="3764400"/>
                  </a:cubicBezTo>
                  <a:close/>
                </a:path>
              </a:pathLst>
            </a:custGeom>
            <a:solidFill>
              <a:srgbClr val="FFFFFF"/>
            </a:solidFill>
          </p:spPr>
        </p:sp>
      </p:grpSp>
      <p:grpSp>
        <p:nvGrpSpPr>
          <p:cNvPr id="4" name="Group 4"/>
          <p:cNvGrpSpPr/>
          <p:nvPr/>
        </p:nvGrpSpPr>
        <p:grpSpPr>
          <a:xfrm>
            <a:off x="8334126" y="829833"/>
            <a:ext cx="8925174" cy="8276067"/>
            <a:chOff x="0" y="0"/>
            <a:chExt cx="3690051" cy="3421683"/>
          </a:xfrm>
        </p:grpSpPr>
        <p:sp>
          <p:nvSpPr>
            <p:cNvPr id="5" name="Freeform 5"/>
            <p:cNvSpPr/>
            <p:nvPr/>
          </p:nvSpPr>
          <p:spPr>
            <a:xfrm>
              <a:off x="0" y="0"/>
              <a:ext cx="3690051" cy="3421683"/>
            </a:xfrm>
            <a:custGeom>
              <a:avLst/>
              <a:gdLst/>
              <a:ahLst/>
              <a:cxnLst/>
              <a:rect l="l" t="t" r="r" b="b"/>
              <a:pathLst>
                <a:path w="3690051" h="3421683">
                  <a:moveTo>
                    <a:pt x="3565591" y="3421683"/>
                  </a:moveTo>
                  <a:lnTo>
                    <a:pt x="124460" y="3421683"/>
                  </a:lnTo>
                  <a:cubicBezTo>
                    <a:pt x="55880" y="3421683"/>
                    <a:pt x="0" y="3365803"/>
                    <a:pt x="0" y="3297222"/>
                  </a:cubicBezTo>
                  <a:lnTo>
                    <a:pt x="0" y="124460"/>
                  </a:lnTo>
                  <a:cubicBezTo>
                    <a:pt x="0" y="55880"/>
                    <a:pt x="55880" y="0"/>
                    <a:pt x="124460" y="0"/>
                  </a:cubicBezTo>
                  <a:lnTo>
                    <a:pt x="3565591" y="0"/>
                  </a:lnTo>
                  <a:cubicBezTo>
                    <a:pt x="3634171" y="0"/>
                    <a:pt x="3690051" y="55880"/>
                    <a:pt x="3690051" y="124460"/>
                  </a:cubicBezTo>
                  <a:lnTo>
                    <a:pt x="3690051" y="3297223"/>
                  </a:lnTo>
                  <a:cubicBezTo>
                    <a:pt x="3690051" y="3365803"/>
                    <a:pt x="3634171" y="3421683"/>
                    <a:pt x="3565591" y="3421683"/>
                  </a:cubicBezTo>
                  <a:close/>
                </a:path>
              </a:pathLst>
            </a:custGeom>
            <a:solidFill>
              <a:srgbClr val="0048CD"/>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66089" y="5475539"/>
            <a:ext cx="2050862" cy="1907302"/>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666089" y="647700"/>
            <a:ext cx="2050862" cy="1907302"/>
          </a:xfrm>
          <a:prstGeom prst="rect">
            <a:avLst/>
          </a:prstGeom>
        </p:spPr>
      </p:pic>
      <p:grpSp>
        <p:nvGrpSpPr>
          <p:cNvPr id="8" name="Group 8"/>
          <p:cNvGrpSpPr/>
          <p:nvPr/>
        </p:nvGrpSpPr>
        <p:grpSpPr>
          <a:xfrm>
            <a:off x="1028700" y="3444388"/>
            <a:ext cx="5676900" cy="3398224"/>
            <a:chOff x="0" y="0"/>
            <a:chExt cx="7569200" cy="4530965"/>
          </a:xfrm>
        </p:grpSpPr>
        <p:sp>
          <p:nvSpPr>
            <p:cNvPr id="9" name="TextBox 9"/>
            <p:cNvSpPr txBox="1"/>
            <p:nvPr/>
          </p:nvSpPr>
          <p:spPr>
            <a:xfrm>
              <a:off x="0" y="76200"/>
              <a:ext cx="7569200" cy="2727313"/>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Target Market</a:t>
              </a:r>
            </a:p>
          </p:txBody>
        </p:sp>
        <p:sp>
          <p:nvSpPr>
            <p:cNvPr id="10" name="TextBox 10"/>
            <p:cNvSpPr txBox="1"/>
            <p:nvPr/>
          </p:nvSpPr>
          <p:spPr>
            <a:xfrm>
              <a:off x="0" y="3250513"/>
              <a:ext cx="6042441" cy="1280453"/>
            </a:xfrm>
            <a:prstGeom prst="rect">
              <a:avLst/>
            </a:prstGeom>
          </p:spPr>
          <p:txBody>
            <a:bodyPr lIns="0" tIns="0" rIns="0" bIns="0" rtlCol="0" anchor="t">
              <a:spAutoFit/>
            </a:bodyPr>
            <a:lstStyle/>
            <a:p>
              <a:pPr>
                <a:lnSpc>
                  <a:spcPts val="3919"/>
                </a:lnSpc>
                <a:spcBef>
                  <a:spcPct val="0"/>
                </a:spcBef>
              </a:pPr>
              <a:r>
                <a:rPr lang="en-US" sz="2800">
                  <a:solidFill>
                    <a:srgbClr val="000000"/>
                  </a:solidFill>
                  <a:latin typeface="Muli Regular"/>
                </a:rPr>
                <a:t>Who are the customers we cater to?</a:t>
              </a:r>
            </a:p>
          </p:txBody>
        </p:sp>
      </p:grpSp>
      <p:grpSp>
        <p:nvGrpSpPr>
          <p:cNvPr id="11" name="Group 11"/>
          <p:cNvGrpSpPr/>
          <p:nvPr/>
        </p:nvGrpSpPr>
        <p:grpSpPr>
          <a:xfrm rot="-10800000">
            <a:off x="15971205" y="9105900"/>
            <a:ext cx="720315" cy="720315"/>
            <a:chOff x="0" y="0"/>
            <a:chExt cx="960421" cy="960421"/>
          </a:xfrm>
        </p:grpSpPr>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0" y="0"/>
              <a:ext cx="960421" cy="960421"/>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4750" y="234750"/>
              <a:ext cx="490920" cy="490920"/>
            </a:xfrm>
            <a:prstGeom prst="rect">
              <a:avLst/>
            </a:prstGeom>
          </p:spPr>
        </p:pic>
      </p:grpSp>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346280" y="5539149"/>
            <a:ext cx="2630843" cy="2606926"/>
          </a:xfrm>
          <a:prstGeom prst="rect">
            <a:avLst/>
          </a:prstGeom>
        </p:spPr>
      </p:pic>
      <p:pic>
        <p:nvPicPr>
          <p:cNvPr id="15" name="Picture 1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734014" y="1763115"/>
            <a:ext cx="1855375" cy="2447137"/>
          </a:xfrm>
          <a:prstGeom prst="rect">
            <a:avLst/>
          </a:prstGeom>
        </p:spPr>
      </p:pic>
      <p:sp>
        <p:nvSpPr>
          <p:cNvPr id="16" name="TextBox 16"/>
          <p:cNvSpPr txBox="1"/>
          <p:nvPr/>
        </p:nvSpPr>
        <p:spPr>
          <a:xfrm rot="-5400000">
            <a:off x="4853560" y="4820220"/>
            <a:ext cx="6527735" cy="412546"/>
          </a:xfrm>
          <a:prstGeom prst="rect">
            <a:avLst/>
          </a:prstGeom>
        </p:spPr>
        <p:txBody>
          <a:bodyPr lIns="0" tIns="0" rIns="0" bIns="0" rtlCol="0" anchor="t">
            <a:spAutoFit/>
          </a:bodyPr>
          <a:lstStyle/>
          <a:p>
            <a:pPr algn="r">
              <a:lnSpc>
                <a:spcPts val="3360"/>
              </a:lnSpc>
              <a:spcBef>
                <a:spcPct val="0"/>
              </a:spcBef>
            </a:pPr>
            <a:r>
              <a:rPr lang="en-US" sz="2400">
                <a:solidFill>
                  <a:srgbClr val="0048CD"/>
                </a:solidFill>
                <a:latin typeface="Space Mono"/>
              </a:rPr>
              <a:t>PITCH DECK V 1.0</a:t>
            </a:r>
          </a:p>
        </p:txBody>
      </p:sp>
      <p:grpSp>
        <p:nvGrpSpPr>
          <p:cNvPr id="17" name="Group 17"/>
          <p:cNvGrpSpPr/>
          <p:nvPr/>
        </p:nvGrpSpPr>
        <p:grpSpPr>
          <a:xfrm>
            <a:off x="9144000" y="2020123"/>
            <a:ext cx="4139866" cy="1933121"/>
            <a:chOff x="0" y="0"/>
            <a:chExt cx="5519822" cy="2577494"/>
          </a:xfrm>
        </p:grpSpPr>
        <p:sp>
          <p:nvSpPr>
            <p:cNvPr id="18" name="TextBox 18"/>
            <p:cNvSpPr txBox="1"/>
            <p:nvPr/>
          </p:nvSpPr>
          <p:spPr>
            <a:xfrm>
              <a:off x="0" y="904269"/>
              <a:ext cx="5519822" cy="1673225"/>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Muli Regular"/>
                </a:rPr>
                <a:t>Any student in the K-12 category who who is looking to start learning coding</a:t>
              </a:r>
            </a:p>
          </p:txBody>
        </p:sp>
        <p:sp>
          <p:nvSpPr>
            <p:cNvPr id="19" name="TextBox 19"/>
            <p:cNvSpPr txBox="1"/>
            <p:nvPr/>
          </p:nvSpPr>
          <p:spPr>
            <a:xfrm>
              <a:off x="0" y="-66675"/>
              <a:ext cx="5519822" cy="794382"/>
            </a:xfrm>
            <a:prstGeom prst="rect">
              <a:avLst/>
            </a:prstGeom>
          </p:spPr>
          <p:txBody>
            <a:bodyPr lIns="0" tIns="0" rIns="0" bIns="0" rtlCol="0" anchor="t">
              <a:spAutoFit/>
            </a:bodyPr>
            <a:lstStyle/>
            <a:p>
              <a:pPr>
                <a:lnSpc>
                  <a:spcPts val="5040"/>
                </a:lnSpc>
                <a:spcBef>
                  <a:spcPct val="0"/>
                </a:spcBef>
              </a:pPr>
              <a:r>
                <a:rPr lang="en-US" sz="3600">
                  <a:solidFill>
                    <a:srgbClr val="ECF2FE"/>
                  </a:solidFill>
                  <a:latin typeface="Open Sans Extra Bold"/>
                </a:rPr>
                <a:t>K-12 Students</a:t>
              </a:r>
            </a:p>
          </p:txBody>
        </p:sp>
      </p:grpSp>
      <p:grpSp>
        <p:nvGrpSpPr>
          <p:cNvPr id="20" name="Group 20"/>
          <p:cNvGrpSpPr/>
          <p:nvPr/>
        </p:nvGrpSpPr>
        <p:grpSpPr>
          <a:xfrm>
            <a:off x="9144000" y="5666574"/>
            <a:ext cx="4139866" cy="2539248"/>
            <a:chOff x="0" y="0"/>
            <a:chExt cx="5519822" cy="3385664"/>
          </a:xfrm>
        </p:grpSpPr>
        <p:sp>
          <p:nvSpPr>
            <p:cNvPr id="21" name="TextBox 21"/>
            <p:cNvSpPr txBox="1"/>
            <p:nvPr/>
          </p:nvSpPr>
          <p:spPr>
            <a:xfrm>
              <a:off x="0" y="1143479"/>
              <a:ext cx="5519822" cy="2242185"/>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Muli Regular"/>
                </a:rPr>
                <a:t>College students who are looking to get into learning development for future career.</a:t>
              </a:r>
            </a:p>
          </p:txBody>
        </p:sp>
        <p:sp>
          <p:nvSpPr>
            <p:cNvPr id="22" name="TextBox 22"/>
            <p:cNvSpPr txBox="1"/>
            <p:nvPr/>
          </p:nvSpPr>
          <p:spPr>
            <a:xfrm>
              <a:off x="0" y="-66675"/>
              <a:ext cx="5519822" cy="798246"/>
            </a:xfrm>
            <a:prstGeom prst="rect">
              <a:avLst/>
            </a:prstGeom>
          </p:spPr>
          <p:txBody>
            <a:bodyPr lIns="0" tIns="0" rIns="0" bIns="0" rtlCol="0" anchor="t">
              <a:spAutoFit/>
            </a:bodyPr>
            <a:lstStyle/>
            <a:p>
              <a:pPr>
                <a:lnSpc>
                  <a:spcPts val="5040"/>
                </a:lnSpc>
                <a:spcBef>
                  <a:spcPct val="0"/>
                </a:spcBef>
              </a:pPr>
              <a:r>
                <a:rPr lang="en-US" sz="3600">
                  <a:solidFill>
                    <a:srgbClr val="ECF2FE"/>
                  </a:solidFill>
                  <a:latin typeface="Open Sans Extra Bold"/>
                </a:rPr>
                <a:t>Undergrads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1531060" y="4285248"/>
            <a:ext cx="8115300" cy="3596328"/>
            <a:chOff x="0" y="0"/>
            <a:chExt cx="10820400" cy="4795104"/>
          </a:xfrm>
        </p:grpSpPr>
        <p:sp>
          <p:nvSpPr>
            <p:cNvPr id="3" name="TextBox 3"/>
            <p:cNvSpPr txBox="1"/>
            <p:nvPr/>
          </p:nvSpPr>
          <p:spPr>
            <a:xfrm>
              <a:off x="0" y="133350"/>
              <a:ext cx="10820400" cy="2664293"/>
            </a:xfrm>
            <a:prstGeom prst="rect">
              <a:avLst/>
            </a:prstGeom>
          </p:spPr>
          <p:txBody>
            <a:bodyPr lIns="0" tIns="0" rIns="0" bIns="0" rtlCol="0" anchor="t">
              <a:spAutoFit/>
            </a:bodyPr>
            <a:lstStyle/>
            <a:p>
              <a:pPr>
                <a:lnSpc>
                  <a:spcPts val="15143"/>
                </a:lnSpc>
              </a:pPr>
              <a:r>
                <a:rPr lang="en-US" sz="13767" spc="-137">
                  <a:solidFill>
                    <a:srgbClr val="FFFFFF"/>
                  </a:solidFill>
                  <a:latin typeface="Muli Bold"/>
                </a:rPr>
                <a:t>DevQuest</a:t>
              </a:r>
            </a:p>
          </p:txBody>
        </p:sp>
        <p:sp>
          <p:nvSpPr>
            <p:cNvPr id="4" name="TextBox 4"/>
            <p:cNvSpPr txBox="1"/>
            <p:nvPr/>
          </p:nvSpPr>
          <p:spPr>
            <a:xfrm>
              <a:off x="0" y="3338715"/>
              <a:ext cx="10820400" cy="1456390"/>
            </a:xfrm>
            <a:prstGeom prst="rect">
              <a:avLst/>
            </a:prstGeom>
          </p:spPr>
          <p:txBody>
            <a:bodyPr lIns="0" tIns="0" rIns="0" bIns="0" rtlCol="0" anchor="t">
              <a:spAutoFit/>
            </a:bodyPr>
            <a:lstStyle/>
            <a:p>
              <a:pPr>
                <a:lnSpc>
                  <a:spcPts val="4479"/>
                </a:lnSpc>
                <a:spcBef>
                  <a:spcPct val="0"/>
                </a:spcBef>
              </a:pPr>
              <a:r>
                <a:rPr lang="en-US" sz="3199">
                  <a:solidFill>
                    <a:srgbClr val="FFFFFF"/>
                  </a:solidFill>
                  <a:latin typeface="Muli Regular"/>
                </a:rPr>
                <a:t>Your developer storyline , should you choose to accept it .</a:t>
              </a:r>
            </a:p>
          </p:txBody>
        </p:sp>
      </p:grpSp>
      <p:pic>
        <p:nvPicPr>
          <p:cNvPr id="5" name="Picture 5"/>
          <p:cNvPicPr>
            <a:picLocks noChangeAspect="1"/>
          </p:cNvPicPr>
          <p:nvPr/>
        </p:nvPicPr>
        <p:blipFill>
          <a:blip r:embed="rId2"/>
          <a:srcRect b="14745"/>
          <a:stretch>
            <a:fillRect/>
          </a:stretch>
        </p:blipFill>
        <p:spPr>
          <a:xfrm>
            <a:off x="9646360" y="90237"/>
            <a:ext cx="8641640" cy="1042248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550642" y="3593968"/>
            <a:ext cx="5708658" cy="2339600"/>
            <a:chOff x="0" y="0"/>
            <a:chExt cx="7611543" cy="3119467"/>
          </a:xfrm>
        </p:grpSpPr>
        <p:sp>
          <p:nvSpPr>
            <p:cNvPr id="3" name="TextBox 3"/>
            <p:cNvSpPr txBox="1"/>
            <p:nvPr/>
          </p:nvSpPr>
          <p:spPr>
            <a:xfrm>
              <a:off x="0" y="76200"/>
              <a:ext cx="7611543" cy="1386516"/>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Timing</a:t>
              </a:r>
            </a:p>
          </p:txBody>
        </p:sp>
        <p:sp>
          <p:nvSpPr>
            <p:cNvPr id="4" name="TextBox 4"/>
            <p:cNvSpPr txBox="1"/>
            <p:nvPr/>
          </p:nvSpPr>
          <p:spPr>
            <a:xfrm>
              <a:off x="0" y="1839014"/>
              <a:ext cx="6096739" cy="1280453"/>
            </a:xfrm>
            <a:prstGeom prst="rect">
              <a:avLst/>
            </a:prstGeom>
          </p:spPr>
          <p:txBody>
            <a:bodyPr lIns="0" tIns="0" rIns="0" bIns="0" rtlCol="0" anchor="t">
              <a:spAutoFit/>
            </a:bodyPr>
            <a:lstStyle/>
            <a:p>
              <a:pPr>
                <a:lnSpc>
                  <a:spcPts val="3919"/>
                </a:lnSpc>
                <a:spcBef>
                  <a:spcPct val="0"/>
                </a:spcBef>
              </a:pPr>
              <a:r>
                <a:rPr lang="en-US" sz="2800">
                  <a:solidFill>
                    <a:srgbClr val="000000"/>
                  </a:solidFill>
                  <a:latin typeface="Muli Regular"/>
                </a:rPr>
                <a:t>Now is the best time to launch DevQuest</a:t>
              </a:r>
            </a:p>
          </p:txBody>
        </p:sp>
      </p:grpSp>
      <p:grpSp>
        <p:nvGrpSpPr>
          <p:cNvPr id="5" name="Group 5"/>
          <p:cNvGrpSpPr/>
          <p:nvPr/>
        </p:nvGrpSpPr>
        <p:grpSpPr>
          <a:xfrm>
            <a:off x="1028700" y="829309"/>
            <a:ext cx="9210261" cy="7868918"/>
            <a:chOff x="0" y="0"/>
            <a:chExt cx="3807918" cy="3253350"/>
          </a:xfrm>
        </p:grpSpPr>
        <p:sp>
          <p:nvSpPr>
            <p:cNvPr id="6" name="Freeform 6"/>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7" name="Group 7"/>
          <p:cNvGrpSpPr/>
          <p:nvPr/>
        </p:nvGrpSpPr>
        <p:grpSpPr>
          <a:xfrm>
            <a:off x="1446352" y="829833"/>
            <a:ext cx="8925174" cy="8627858"/>
            <a:chOff x="0" y="0"/>
            <a:chExt cx="3690051" cy="3567128"/>
          </a:xfrm>
        </p:grpSpPr>
        <p:sp>
          <p:nvSpPr>
            <p:cNvPr id="8" name="Freeform 8"/>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9" name="Group 9"/>
          <p:cNvGrpSpPr/>
          <p:nvPr/>
        </p:nvGrpSpPr>
        <p:grpSpPr>
          <a:xfrm>
            <a:off x="2367514" y="1146471"/>
            <a:ext cx="7082849" cy="7923575"/>
            <a:chOff x="0" y="0"/>
            <a:chExt cx="9443798" cy="10564767"/>
          </a:xfrm>
        </p:grpSpPr>
        <p:sp>
          <p:nvSpPr>
            <p:cNvPr id="10" name="TextBox 10"/>
            <p:cNvSpPr txBox="1"/>
            <p:nvPr/>
          </p:nvSpPr>
          <p:spPr>
            <a:xfrm>
              <a:off x="0" y="976650"/>
              <a:ext cx="9443798" cy="1460500"/>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Muli Regular"/>
                </a:rPr>
                <a:t>Due to lockdown and being at home the online EdTech market has seen a huge surge of consumers especially student developers looking to upskill themselves</a:t>
              </a:r>
            </a:p>
          </p:txBody>
        </p:sp>
        <p:sp>
          <p:nvSpPr>
            <p:cNvPr id="11" name="TextBox 11"/>
            <p:cNvSpPr txBox="1"/>
            <p:nvPr/>
          </p:nvSpPr>
          <p:spPr>
            <a:xfrm>
              <a:off x="0" y="-66675"/>
              <a:ext cx="9443798" cy="798246"/>
            </a:xfrm>
            <a:prstGeom prst="rect">
              <a:avLst/>
            </a:prstGeom>
          </p:spPr>
          <p:txBody>
            <a:bodyPr lIns="0" tIns="0" rIns="0" bIns="0" rtlCol="0" anchor="t">
              <a:spAutoFit/>
            </a:bodyPr>
            <a:lstStyle/>
            <a:p>
              <a:pPr>
                <a:lnSpc>
                  <a:spcPts val="5040"/>
                </a:lnSpc>
                <a:spcBef>
                  <a:spcPct val="0"/>
                </a:spcBef>
              </a:pPr>
              <a:r>
                <a:rPr lang="en-US" sz="3600">
                  <a:solidFill>
                    <a:srgbClr val="ECF2FE"/>
                  </a:solidFill>
                  <a:latin typeface="Open Sans Extra Bold"/>
                </a:rPr>
                <a:t>The Pandemic World</a:t>
              </a:r>
            </a:p>
          </p:txBody>
        </p:sp>
        <p:sp>
          <p:nvSpPr>
            <p:cNvPr id="12" name="TextBox 12"/>
            <p:cNvSpPr txBox="1"/>
            <p:nvPr/>
          </p:nvSpPr>
          <p:spPr>
            <a:xfrm>
              <a:off x="0" y="3868026"/>
              <a:ext cx="9443798" cy="2954020"/>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Muli Regular"/>
                </a:rPr>
                <a:t>Coding helps students think, visualise, and express themselves or talk about societal issues.The Indian education system is flawed and relies on memorization rahter than practical knowledge.More and more people are realizing this and are looking for platforms which can provide them with this approach.</a:t>
              </a:r>
            </a:p>
          </p:txBody>
        </p:sp>
        <p:sp>
          <p:nvSpPr>
            <p:cNvPr id="13" name="TextBox 13"/>
            <p:cNvSpPr txBox="1"/>
            <p:nvPr/>
          </p:nvSpPr>
          <p:spPr>
            <a:xfrm>
              <a:off x="0" y="2888780"/>
              <a:ext cx="9443798" cy="798246"/>
            </a:xfrm>
            <a:prstGeom prst="rect">
              <a:avLst/>
            </a:prstGeom>
          </p:spPr>
          <p:txBody>
            <a:bodyPr lIns="0" tIns="0" rIns="0" bIns="0" rtlCol="0" anchor="t">
              <a:spAutoFit/>
            </a:bodyPr>
            <a:lstStyle/>
            <a:p>
              <a:pPr>
                <a:lnSpc>
                  <a:spcPts val="5040"/>
                </a:lnSpc>
                <a:spcBef>
                  <a:spcPct val="0"/>
                </a:spcBef>
              </a:pPr>
              <a:r>
                <a:rPr lang="en-US" sz="3600">
                  <a:solidFill>
                    <a:srgbClr val="ECF2FE"/>
                  </a:solidFill>
                  <a:latin typeface="Open Sans Extra Bold"/>
                </a:rPr>
                <a:t>It is the need of the hour.</a:t>
              </a:r>
            </a:p>
          </p:txBody>
        </p:sp>
        <p:sp>
          <p:nvSpPr>
            <p:cNvPr id="14" name="TextBox 14"/>
            <p:cNvSpPr txBox="1"/>
            <p:nvPr/>
          </p:nvSpPr>
          <p:spPr>
            <a:xfrm>
              <a:off x="0" y="8606427"/>
              <a:ext cx="9443798" cy="1958340"/>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Muli Regular"/>
                </a:rPr>
                <a:t>The new National Education Policy (NEP) calls for introducing coding for classes 6 and above.We believe that as we move past the pandemic era, the demand for this coding culture will increase.</a:t>
              </a:r>
            </a:p>
          </p:txBody>
        </p:sp>
        <p:sp>
          <p:nvSpPr>
            <p:cNvPr id="15" name="TextBox 15"/>
            <p:cNvSpPr txBox="1"/>
            <p:nvPr/>
          </p:nvSpPr>
          <p:spPr>
            <a:xfrm>
              <a:off x="0" y="7627181"/>
              <a:ext cx="9443798" cy="798246"/>
            </a:xfrm>
            <a:prstGeom prst="rect">
              <a:avLst/>
            </a:prstGeom>
          </p:spPr>
          <p:txBody>
            <a:bodyPr lIns="0" tIns="0" rIns="0" bIns="0" rtlCol="0" anchor="t">
              <a:spAutoFit/>
            </a:bodyPr>
            <a:lstStyle/>
            <a:p>
              <a:pPr>
                <a:lnSpc>
                  <a:spcPts val="5040"/>
                </a:lnSpc>
                <a:spcBef>
                  <a:spcPct val="0"/>
                </a:spcBef>
              </a:pPr>
              <a:r>
                <a:rPr lang="en-US" sz="3600">
                  <a:solidFill>
                    <a:srgbClr val="ECF2FE"/>
                  </a:solidFill>
                  <a:latin typeface="Open Sans Extra Bold"/>
                </a:rPr>
                <a:t>Post Pandemic world</a:t>
              </a:r>
            </a:p>
          </p:txBody>
        </p:sp>
      </p:grpSp>
      <p:sp>
        <p:nvSpPr>
          <p:cNvPr id="16" name="TextBox 16"/>
          <p:cNvSpPr txBox="1"/>
          <p:nvPr/>
        </p:nvSpPr>
        <p:spPr>
          <a:xfrm rot="-5400000">
            <a:off x="-2034216" y="4819792"/>
            <a:ext cx="6527735" cy="413401"/>
          </a:xfrm>
          <a:prstGeom prst="rect">
            <a:avLst/>
          </a:prstGeom>
        </p:spPr>
        <p:txBody>
          <a:bodyPr lIns="0" tIns="0" rIns="0" bIns="0" rtlCol="0" anchor="t">
            <a:spAutoFit/>
          </a:bodyPr>
          <a:lstStyle/>
          <a:p>
            <a:pPr>
              <a:lnSpc>
                <a:spcPts val="3360"/>
              </a:lnSpc>
              <a:spcBef>
                <a:spcPct val="0"/>
              </a:spcBef>
            </a:pPr>
            <a:r>
              <a:rPr lang="en-US" sz="2400">
                <a:solidFill>
                  <a:srgbClr val="0048CD"/>
                </a:solidFill>
                <a:latin typeface="Space Mono"/>
              </a:rPr>
              <a:t>DEVQUEST</a:t>
            </a:r>
          </a:p>
        </p:txBody>
      </p:sp>
      <p:grpSp>
        <p:nvGrpSpPr>
          <p:cNvPr id="17" name="Group 17"/>
          <p:cNvGrpSpPr/>
          <p:nvPr/>
        </p:nvGrpSpPr>
        <p:grpSpPr>
          <a:xfrm rot="-10800000">
            <a:off x="9450363" y="8537985"/>
            <a:ext cx="720315" cy="720315"/>
            <a:chOff x="0" y="0"/>
            <a:chExt cx="960421" cy="960421"/>
          </a:xfrm>
        </p:grpSpPr>
        <p:pic>
          <p:nvPicPr>
            <p:cNvPr id="18" name="Picture 1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0"/>
              <a:ext cx="960421" cy="960421"/>
            </a:xfrm>
            <a:prstGeom prst="rect">
              <a:avLst/>
            </a:prstGeom>
          </p:spPr>
        </p:pic>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34750" y="234750"/>
              <a:ext cx="490920" cy="490920"/>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04555" y="1700582"/>
            <a:ext cx="7229917" cy="722991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51155" y="1054198"/>
            <a:ext cx="3033336" cy="303333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26888" y="3140080"/>
            <a:ext cx="3033336" cy="303333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26639" y="5124856"/>
            <a:ext cx="3033336" cy="303333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26888" y="6571746"/>
            <a:ext cx="3033336" cy="3033336"/>
          </a:xfrm>
          <a:prstGeom prst="rect">
            <a:avLst/>
          </a:prstGeom>
        </p:spPr>
      </p:pic>
      <p:grpSp>
        <p:nvGrpSpPr>
          <p:cNvPr id="7" name="Group 7"/>
          <p:cNvGrpSpPr/>
          <p:nvPr/>
        </p:nvGrpSpPr>
        <p:grpSpPr>
          <a:xfrm>
            <a:off x="10645999" y="1651575"/>
            <a:ext cx="2043648" cy="1838582"/>
            <a:chOff x="0" y="0"/>
            <a:chExt cx="2724864" cy="2451443"/>
          </a:xfrm>
        </p:grpSpPr>
        <p:sp>
          <p:nvSpPr>
            <p:cNvPr id="8" name="TextBox 8"/>
            <p:cNvSpPr txBox="1"/>
            <p:nvPr/>
          </p:nvSpPr>
          <p:spPr>
            <a:xfrm>
              <a:off x="0" y="-66675"/>
              <a:ext cx="2724864" cy="186838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Arita Buri Bold"/>
                </a:rPr>
                <a:t>Step 1</a:t>
              </a:r>
            </a:p>
            <a:p>
              <a:pPr algn="ctr">
                <a:lnSpc>
                  <a:spcPts val="3359"/>
                </a:lnSpc>
                <a:spcBef>
                  <a:spcPct val="0"/>
                </a:spcBef>
              </a:pPr>
              <a:r>
                <a:rPr lang="en-US" sz="2400">
                  <a:solidFill>
                    <a:srgbClr val="000000"/>
                  </a:solidFill>
                  <a:latin typeface="Arita Buri Bold"/>
                </a:rPr>
                <a:t>Development of MVP </a:t>
              </a:r>
            </a:p>
          </p:txBody>
        </p:sp>
        <p:sp>
          <p:nvSpPr>
            <p:cNvPr id="9" name="TextBox 9"/>
            <p:cNvSpPr txBox="1"/>
            <p:nvPr/>
          </p:nvSpPr>
          <p:spPr>
            <a:xfrm>
              <a:off x="0" y="1997250"/>
              <a:ext cx="2724864" cy="454193"/>
            </a:xfrm>
            <a:prstGeom prst="rect">
              <a:avLst/>
            </a:prstGeom>
          </p:spPr>
          <p:txBody>
            <a:bodyPr lIns="0" tIns="0" rIns="0" bIns="0" rtlCol="0" anchor="t">
              <a:spAutoFit/>
            </a:bodyPr>
            <a:lstStyle/>
            <a:p>
              <a:pPr algn="ctr">
                <a:lnSpc>
                  <a:spcPts val="2939"/>
                </a:lnSpc>
                <a:spcBef>
                  <a:spcPct val="0"/>
                </a:spcBef>
              </a:pPr>
              <a:r>
                <a:rPr lang="en-US" sz="2099">
                  <a:solidFill>
                    <a:srgbClr val="F44E66"/>
                  </a:solidFill>
                  <a:latin typeface="Space Mono"/>
                </a:rPr>
                <a:t>DEC 2020</a:t>
              </a:r>
            </a:p>
          </p:txBody>
        </p:sp>
      </p:grpSp>
      <p:grpSp>
        <p:nvGrpSpPr>
          <p:cNvPr id="10" name="Group 10"/>
          <p:cNvGrpSpPr/>
          <p:nvPr/>
        </p:nvGrpSpPr>
        <p:grpSpPr>
          <a:xfrm>
            <a:off x="13523296" y="7379987"/>
            <a:ext cx="1840520" cy="1416855"/>
            <a:chOff x="0" y="0"/>
            <a:chExt cx="2454027" cy="1889140"/>
          </a:xfrm>
        </p:grpSpPr>
        <p:sp>
          <p:nvSpPr>
            <p:cNvPr id="11" name="TextBox 11"/>
            <p:cNvSpPr txBox="1"/>
            <p:nvPr/>
          </p:nvSpPr>
          <p:spPr>
            <a:xfrm>
              <a:off x="0" y="-66675"/>
              <a:ext cx="2454027" cy="129942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Arita Buri Bold"/>
                </a:rPr>
                <a:t>Step 4</a:t>
              </a:r>
            </a:p>
            <a:p>
              <a:pPr algn="ctr">
                <a:lnSpc>
                  <a:spcPts val="3360"/>
                </a:lnSpc>
                <a:spcBef>
                  <a:spcPct val="0"/>
                </a:spcBef>
              </a:pPr>
              <a:r>
                <a:rPr lang="en-US" sz="2400">
                  <a:solidFill>
                    <a:srgbClr val="000000"/>
                  </a:solidFill>
                  <a:latin typeface="Arita Buri Bold"/>
                </a:rPr>
                <a:t>Beta Launch</a:t>
              </a:r>
            </a:p>
          </p:txBody>
        </p:sp>
        <p:sp>
          <p:nvSpPr>
            <p:cNvPr id="12" name="TextBox 12"/>
            <p:cNvSpPr txBox="1"/>
            <p:nvPr/>
          </p:nvSpPr>
          <p:spPr>
            <a:xfrm>
              <a:off x="0" y="1426449"/>
              <a:ext cx="2454027" cy="462691"/>
            </a:xfrm>
            <a:prstGeom prst="rect">
              <a:avLst/>
            </a:prstGeom>
          </p:spPr>
          <p:txBody>
            <a:bodyPr lIns="0" tIns="0" rIns="0" bIns="0" rtlCol="0" anchor="t">
              <a:spAutoFit/>
            </a:bodyPr>
            <a:lstStyle/>
            <a:p>
              <a:pPr algn="ctr">
                <a:lnSpc>
                  <a:spcPts val="2940"/>
                </a:lnSpc>
                <a:spcBef>
                  <a:spcPct val="0"/>
                </a:spcBef>
              </a:pPr>
              <a:r>
                <a:rPr lang="en-US" sz="2100">
                  <a:solidFill>
                    <a:srgbClr val="0048CD"/>
                  </a:solidFill>
                  <a:latin typeface="Space Mono"/>
                </a:rPr>
                <a:t>June 2021</a:t>
              </a:r>
            </a:p>
          </p:txBody>
        </p:sp>
      </p:grpSp>
      <p:grpSp>
        <p:nvGrpSpPr>
          <p:cNvPr id="13" name="Group 13"/>
          <p:cNvGrpSpPr/>
          <p:nvPr/>
        </p:nvGrpSpPr>
        <p:grpSpPr>
          <a:xfrm>
            <a:off x="10206132" y="5476717"/>
            <a:ext cx="2274349" cy="2602471"/>
            <a:chOff x="0" y="-66675"/>
            <a:chExt cx="3032465" cy="3469962"/>
          </a:xfrm>
        </p:grpSpPr>
        <p:sp>
          <p:nvSpPr>
            <p:cNvPr id="14" name="TextBox 14"/>
            <p:cNvSpPr txBox="1"/>
            <p:nvPr/>
          </p:nvSpPr>
          <p:spPr>
            <a:xfrm>
              <a:off x="0" y="-66675"/>
              <a:ext cx="3032465" cy="243734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Arita Buri Bold"/>
                </a:rPr>
                <a:t>Step 3</a:t>
              </a:r>
            </a:p>
            <a:p>
              <a:pPr algn="ctr">
                <a:lnSpc>
                  <a:spcPts val="3359"/>
                </a:lnSpc>
                <a:spcBef>
                  <a:spcPct val="0"/>
                </a:spcBef>
              </a:pPr>
              <a:r>
                <a:rPr lang="en-US" sz="3200">
                  <a:solidFill>
                    <a:srgbClr val="000000"/>
                  </a:solidFill>
                  <a:latin typeface="Arita Buri Bold"/>
                </a:rPr>
                <a:t>User Testing - Under KTU colleges</a:t>
              </a:r>
            </a:p>
          </p:txBody>
        </p:sp>
        <p:sp>
          <p:nvSpPr>
            <p:cNvPr id="15" name="TextBox 15"/>
            <p:cNvSpPr txBox="1"/>
            <p:nvPr/>
          </p:nvSpPr>
          <p:spPr>
            <a:xfrm>
              <a:off x="0" y="2938531"/>
              <a:ext cx="3032465" cy="464756"/>
            </a:xfrm>
            <a:prstGeom prst="rect">
              <a:avLst/>
            </a:prstGeom>
          </p:spPr>
          <p:txBody>
            <a:bodyPr lIns="0" tIns="0" rIns="0" bIns="0" rtlCol="0" anchor="t">
              <a:spAutoFit/>
            </a:bodyPr>
            <a:lstStyle/>
            <a:p>
              <a:pPr algn="ctr">
                <a:lnSpc>
                  <a:spcPts val="2939"/>
                </a:lnSpc>
                <a:spcBef>
                  <a:spcPct val="0"/>
                </a:spcBef>
              </a:pPr>
              <a:r>
                <a:rPr lang="en-US" sz="2099" dirty="0">
                  <a:solidFill>
                    <a:srgbClr val="51D7A8"/>
                  </a:solidFill>
                  <a:latin typeface="Space Mono"/>
                </a:rPr>
                <a:t>May 2021</a:t>
              </a:r>
            </a:p>
          </p:txBody>
        </p:sp>
      </p:grpSp>
      <p:grpSp>
        <p:nvGrpSpPr>
          <p:cNvPr id="16" name="Group 16"/>
          <p:cNvGrpSpPr/>
          <p:nvPr/>
        </p:nvGrpSpPr>
        <p:grpSpPr>
          <a:xfrm>
            <a:off x="13388219" y="3672634"/>
            <a:ext cx="2110673" cy="2223122"/>
            <a:chOff x="0" y="0"/>
            <a:chExt cx="2814231" cy="2964163"/>
          </a:xfrm>
        </p:grpSpPr>
        <p:sp>
          <p:nvSpPr>
            <p:cNvPr id="17" name="TextBox 17"/>
            <p:cNvSpPr txBox="1"/>
            <p:nvPr/>
          </p:nvSpPr>
          <p:spPr>
            <a:xfrm>
              <a:off x="0" y="-66675"/>
              <a:ext cx="2814231" cy="2437342"/>
            </a:xfrm>
            <a:prstGeom prst="rect">
              <a:avLst/>
            </a:prstGeom>
          </p:spPr>
          <p:txBody>
            <a:bodyPr lIns="0" tIns="0" rIns="0" bIns="0" rtlCol="0" anchor="t">
              <a:spAutoFit/>
            </a:bodyPr>
            <a:lstStyle/>
            <a:p>
              <a:pPr algn="ctr">
                <a:lnSpc>
                  <a:spcPts val="4480"/>
                </a:lnSpc>
                <a:spcBef>
                  <a:spcPct val="0"/>
                </a:spcBef>
              </a:pPr>
              <a:r>
                <a:rPr lang="en-US" sz="3199">
                  <a:solidFill>
                    <a:srgbClr val="000000"/>
                  </a:solidFill>
                  <a:latin typeface="Arita Buri Bold"/>
                </a:rPr>
                <a:t>Step 2</a:t>
              </a:r>
            </a:p>
            <a:p>
              <a:pPr algn="ctr">
                <a:lnSpc>
                  <a:spcPts val="3359"/>
                </a:lnSpc>
                <a:spcBef>
                  <a:spcPct val="0"/>
                </a:spcBef>
              </a:pPr>
              <a:r>
                <a:rPr lang="en-US" sz="2399">
                  <a:solidFill>
                    <a:srgbClr val="000000"/>
                  </a:solidFill>
                  <a:latin typeface="Muli Regular"/>
                </a:rPr>
                <a:t>Internal Testing- Within MEC</a:t>
              </a:r>
            </a:p>
          </p:txBody>
        </p:sp>
        <p:sp>
          <p:nvSpPr>
            <p:cNvPr id="18" name="TextBox 18"/>
            <p:cNvSpPr txBox="1"/>
            <p:nvPr/>
          </p:nvSpPr>
          <p:spPr>
            <a:xfrm>
              <a:off x="0" y="2499407"/>
              <a:ext cx="2814231" cy="464756"/>
            </a:xfrm>
            <a:prstGeom prst="rect">
              <a:avLst/>
            </a:prstGeom>
          </p:spPr>
          <p:txBody>
            <a:bodyPr lIns="0" tIns="0" rIns="0" bIns="0" rtlCol="0" anchor="t">
              <a:spAutoFit/>
            </a:bodyPr>
            <a:lstStyle/>
            <a:p>
              <a:pPr algn="ctr">
                <a:lnSpc>
                  <a:spcPts val="2939"/>
                </a:lnSpc>
                <a:spcBef>
                  <a:spcPct val="0"/>
                </a:spcBef>
              </a:pPr>
              <a:r>
                <a:rPr lang="en-US" sz="2099">
                  <a:solidFill>
                    <a:srgbClr val="FFB55E"/>
                  </a:solidFill>
                  <a:latin typeface="Space Mono"/>
                </a:rPr>
                <a:t>April 2021</a:t>
              </a:r>
            </a:p>
          </p:txBody>
        </p:sp>
      </p:grpSp>
      <p:grpSp>
        <p:nvGrpSpPr>
          <p:cNvPr id="19" name="Group 19"/>
          <p:cNvGrpSpPr/>
          <p:nvPr/>
        </p:nvGrpSpPr>
        <p:grpSpPr>
          <a:xfrm>
            <a:off x="1028700" y="3863301"/>
            <a:ext cx="6842591" cy="1714763"/>
            <a:chOff x="0" y="0"/>
            <a:chExt cx="9123455" cy="2286350"/>
          </a:xfrm>
        </p:grpSpPr>
        <p:sp>
          <p:nvSpPr>
            <p:cNvPr id="20" name="TextBox 20"/>
            <p:cNvSpPr txBox="1"/>
            <p:nvPr/>
          </p:nvSpPr>
          <p:spPr>
            <a:xfrm>
              <a:off x="0" y="114300"/>
              <a:ext cx="9123455" cy="1186082"/>
            </a:xfrm>
            <a:prstGeom prst="rect">
              <a:avLst/>
            </a:prstGeom>
          </p:spPr>
          <p:txBody>
            <a:bodyPr lIns="0" tIns="0" rIns="0" bIns="0" rtlCol="0" anchor="t">
              <a:spAutoFit/>
            </a:bodyPr>
            <a:lstStyle/>
            <a:p>
              <a:pPr algn="l">
                <a:lnSpc>
                  <a:spcPts val="6400"/>
                </a:lnSpc>
              </a:pPr>
              <a:r>
                <a:rPr lang="en-US" sz="6400">
                  <a:solidFill>
                    <a:srgbClr val="F4F4F4"/>
                  </a:solidFill>
                  <a:latin typeface="Arita Buri Bold"/>
                </a:rPr>
                <a:t>Milestones </a:t>
              </a:r>
            </a:p>
          </p:txBody>
        </p:sp>
        <p:sp>
          <p:nvSpPr>
            <p:cNvPr id="21" name="TextBox 21"/>
            <p:cNvSpPr txBox="1"/>
            <p:nvPr/>
          </p:nvSpPr>
          <p:spPr>
            <a:xfrm>
              <a:off x="0" y="1669871"/>
              <a:ext cx="9123455" cy="616479"/>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Muli Regular"/>
                </a:rPr>
                <a:t>Our plan for the next year</a:t>
              </a:r>
            </a:p>
          </p:txBody>
        </p:sp>
      </p:grpSp>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04555" y="681918"/>
            <a:ext cx="1199482" cy="1888948"/>
          </a:xfrm>
          <a:prstGeom prst="rect">
            <a:avLst/>
          </a:prstGeom>
        </p:spPr>
      </p:pic>
      <p:pic>
        <p:nvPicPr>
          <p:cNvPr id="23" name="Picture 2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360483" y="2895247"/>
            <a:ext cx="1199482" cy="1888948"/>
          </a:xfrm>
          <a:prstGeom prst="rect">
            <a:avLst/>
          </a:prstGeom>
        </p:spPr>
      </p:pic>
      <p:pic>
        <p:nvPicPr>
          <p:cNvPr id="24" name="Picture 2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357184" y="4169180"/>
            <a:ext cx="1199482" cy="1888948"/>
          </a:xfrm>
          <a:prstGeom prst="rect">
            <a:avLst/>
          </a:prstGeom>
        </p:spPr>
      </p:pic>
      <p:pic>
        <p:nvPicPr>
          <p:cNvPr id="25" name="Picture 2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318019" y="6296290"/>
            <a:ext cx="1199482" cy="188894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a:off x="1065823" y="1782970"/>
            <a:ext cx="6257084" cy="2026324"/>
          </a:xfrm>
          <a:prstGeom prst="rect">
            <a:avLst/>
          </a:prstGeom>
        </p:spPr>
        <p:txBody>
          <a:bodyPr lIns="0" tIns="0" rIns="0" bIns="0" rtlCol="0" anchor="t">
            <a:spAutoFit/>
          </a:bodyPr>
          <a:lstStyle/>
          <a:p>
            <a:pPr>
              <a:lnSpc>
                <a:spcPts val="7919"/>
              </a:lnSpc>
            </a:pPr>
            <a:r>
              <a:rPr lang="en-US" sz="7199" spc="-71">
                <a:solidFill>
                  <a:srgbClr val="FFFFFF"/>
                </a:solidFill>
                <a:latin typeface="Muli Bold"/>
              </a:rPr>
              <a:t>Direct Competitors</a:t>
            </a:r>
          </a:p>
        </p:txBody>
      </p:sp>
      <p:sp>
        <p:nvSpPr>
          <p:cNvPr id="3" name="TextBox 3"/>
          <p:cNvSpPr txBox="1"/>
          <p:nvPr/>
        </p:nvSpPr>
        <p:spPr>
          <a:xfrm>
            <a:off x="1028700" y="6511136"/>
            <a:ext cx="5956301" cy="2026324"/>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Indirect Competitors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68828" y="8080285"/>
            <a:ext cx="1449754" cy="1348272"/>
          </a:xfrm>
          <a:prstGeom prst="rect">
            <a:avLst/>
          </a:prstGeom>
        </p:spPr>
      </p:pic>
      <p:grpSp>
        <p:nvGrpSpPr>
          <p:cNvPr id="5" name="Group 5"/>
          <p:cNvGrpSpPr/>
          <p:nvPr/>
        </p:nvGrpSpPr>
        <p:grpSpPr>
          <a:xfrm>
            <a:off x="10706247" y="5986984"/>
            <a:ext cx="6250495" cy="3432350"/>
            <a:chOff x="0" y="0"/>
            <a:chExt cx="5037041" cy="2766003"/>
          </a:xfrm>
        </p:grpSpPr>
        <p:sp>
          <p:nvSpPr>
            <p:cNvPr id="6" name="Freeform 6"/>
            <p:cNvSpPr/>
            <p:nvPr/>
          </p:nvSpPr>
          <p:spPr>
            <a:xfrm>
              <a:off x="0" y="0"/>
              <a:ext cx="5037041" cy="2766003"/>
            </a:xfrm>
            <a:custGeom>
              <a:avLst/>
              <a:gdLst/>
              <a:ahLst/>
              <a:cxnLst/>
              <a:rect l="l" t="t" r="r" b="b"/>
              <a:pathLst>
                <a:path w="5037041" h="2766003">
                  <a:moveTo>
                    <a:pt x="4912581" y="2766003"/>
                  </a:moveTo>
                  <a:lnTo>
                    <a:pt x="124460" y="2766003"/>
                  </a:lnTo>
                  <a:cubicBezTo>
                    <a:pt x="55880" y="2766003"/>
                    <a:pt x="0" y="2710123"/>
                    <a:pt x="0" y="2641543"/>
                  </a:cubicBezTo>
                  <a:lnTo>
                    <a:pt x="0" y="124460"/>
                  </a:lnTo>
                  <a:cubicBezTo>
                    <a:pt x="0" y="55880"/>
                    <a:pt x="55880" y="0"/>
                    <a:pt x="124460" y="0"/>
                  </a:cubicBezTo>
                  <a:lnTo>
                    <a:pt x="4912581" y="0"/>
                  </a:lnTo>
                  <a:cubicBezTo>
                    <a:pt x="4981161" y="0"/>
                    <a:pt x="5037041" y="55880"/>
                    <a:pt x="5037041" y="124460"/>
                  </a:cubicBezTo>
                  <a:lnTo>
                    <a:pt x="5037041" y="2641543"/>
                  </a:lnTo>
                  <a:cubicBezTo>
                    <a:pt x="5037041" y="2710123"/>
                    <a:pt x="4981161" y="2766003"/>
                    <a:pt x="4912581" y="2766003"/>
                  </a:cubicBezTo>
                  <a:close/>
                </a:path>
              </a:pathLst>
            </a:custGeom>
            <a:solidFill>
              <a:srgbClr val="75C7FB"/>
            </a:solidFill>
          </p:spPr>
        </p:sp>
      </p:grpSp>
      <p:grpSp>
        <p:nvGrpSpPr>
          <p:cNvPr id="7" name="Group 7"/>
          <p:cNvGrpSpPr/>
          <p:nvPr/>
        </p:nvGrpSpPr>
        <p:grpSpPr>
          <a:xfrm>
            <a:off x="10291464" y="6255218"/>
            <a:ext cx="6740808" cy="1010511"/>
            <a:chOff x="0" y="0"/>
            <a:chExt cx="5432166" cy="814333"/>
          </a:xfrm>
        </p:grpSpPr>
        <p:sp>
          <p:nvSpPr>
            <p:cNvPr id="8" name="Freeform 8"/>
            <p:cNvSpPr/>
            <p:nvPr/>
          </p:nvSpPr>
          <p:spPr>
            <a:xfrm>
              <a:off x="0" y="0"/>
              <a:ext cx="5432166" cy="814333"/>
            </a:xfrm>
            <a:custGeom>
              <a:avLst/>
              <a:gdLst/>
              <a:ahLst/>
              <a:cxnLst/>
              <a:rect l="l" t="t" r="r" b="b"/>
              <a:pathLst>
                <a:path w="5432166" h="814333">
                  <a:moveTo>
                    <a:pt x="5307706" y="814333"/>
                  </a:moveTo>
                  <a:lnTo>
                    <a:pt x="124460" y="814333"/>
                  </a:lnTo>
                  <a:cubicBezTo>
                    <a:pt x="55880" y="814333"/>
                    <a:pt x="0" y="758453"/>
                    <a:pt x="0" y="689873"/>
                  </a:cubicBezTo>
                  <a:lnTo>
                    <a:pt x="0" y="124460"/>
                  </a:lnTo>
                  <a:cubicBezTo>
                    <a:pt x="0" y="55880"/>
                    <a:pt x="55880" y="0"/>
                    <a:pt x="124460" y="0"/>
                  </a:cubicBezTo>
                  <a:lnTo>
                    <a:pt x="5307706" y="0"/>
                  </a:lnTo>
                  <a:cubicBezTo>
                    <a:pt x="5376286" y="0"/>
                    <a:pt x="5432166" y="55880"/>
                    <a:pt x="5432166" y="124460"/>
                  </a:cubicBezTo>
                  <a:lnTo>
                    <a:pt x="5432166" y="689873"/>
                  </a:lnTo>
                  <a:cubicBezTo>
                    <a:pt x="5432166" y="758453"/>
                    <a:pt x="5376286" y="814333"/>
                    <a:pt x="5307706" y="814333"/>
                  </a:cubicBezTo>
                  <a:close/>
                </a:path>
              </a:pathLst>
            </a:custGeom>
            <a:solidFill>
              <a:srgbClr val="FFFFFF"/>
            </a:solidFill>
          </p:spPr>
        </p:sp>
      </p:grpSp>
      <p:grpSp>
        <p:nvGrpSpPr>
          <p:cNvPr id="9" name="Group 9"/>
          <p:cNvGrpSpPr/>
          <p:nvPr/>
        </p:nvGrpSpPr>
        <p:grpSpPr>
          <a:xfrm>
            <a:off x="10377041" y="7814378"/>
            <a:ext cx="6740808" cy="1010511"/>
            <a:chOff x="0" y="0"/>
            <a:chExt cx="5432166" cy="814333"/>
          </a:xfrm>
        </p:grpSpPr>
        <p:sp>
          <p:nvSpPr>
            <p:cNvPr id="10" name="Freeform 10"/>
            <p:cNvSpPr/>
            <p:nvPr/>
          </p:nvSpPr>
          <p:spPr>
            <a:xfrm>
              <a:off x="0" y="0"/>
              <a:ext cx="5432166" cy="814333"/>
            </a:xfrm>
            <a:custGeom>
              <a:avLst/>
              <a:gdLst/>
              <a:ahLst/>
              <a:cxnLst/>
              <a:rect l="l" t="t" r="r" b="b"/>
              <a:pathLst>
                <a:path w="5432166" h="814333">
                  <a:moveTo>
                    <a:pt x="5307706" y="814333"/>
                  </a:moveTo>
                  <a:lnTo>
                    <a:pt x="124460" y="814333"/>
                  </a:lnTo>
                  <a:cubicBezTo>
                    <a:pt x="55880" y="814333"/>
                    <a:pt x="0" y="758453"/>
                    <a:pt x="0" y="689873"/>
                  </a:cubicBezTo>
                  <a:lnTo>
                    <a:pt x="0" y="124460"/>
                  </a:lnTo>
                  <a:cubicBezTo>
                    <a:pt x="0" y="55880"/>
                    <a:pt x="55880" y="0"/>
                    <a:pt x="124460" y="0"/>
                  </a:cubicBezTo>
                  <a:lnTo>
                    <a:pt x="5307706" y="0"/>
                  </a:lnTo>
                  <a:cubicBezTo>
                    <a:pt x="5376286" y="0"/>
                    <a:pt x="5432166" y="55880"/>
                    <a:pt x="5432166" y="124460"/>
                  </a:cubicBezTo>
                  <a:lnTo>
                    <a:pt x="5432166" y="689873"/>
                  </a:lnTo>
                  <a:cubicBezTo>
                    <a:pt x="5432166" y="758453"/>
                    <a:pt x="5376286" y="814333"/>
                    <a:pt x="5307706" y="814333"/>
                  </a:cubicBezTo>
                  <a:close/>
                </a:path>
              </a:pathLst>
            </a:custGeom>
            <a:solidFill>
              <a:srgbClr val="FFFFFF"/>
            </a:solidFill>
          </p:spPr>
        </p:sp>
      </p:grpSp>
      <p:sp>
        <p:nvSpPr>
          <p:cNvPr id="11" name="TextBox 11"/>
          <p:cNvSpPr txBox="1"/>
          <p:nvPr/>
        </p:nvSpPr>
        <p:spPr>
          <a:xfrm>
            <a:off x="11242005" y="6419474"/>
            <a:ext cx="4691517" cy="615324"/>
          </a:xfrm>
          <a:prstGeom prst="rect">
            <a:avLst/>
          </a:prstGeom>
        </p:spPr>
        <p:txBody>
          <a:bodyPr lIns="0" tIns="0" rIns="0" bIns="0" rtlCol="0" anchor="t">
            <a:spAutoFit/>
          </a:bodyPr>
          <a:lstStyle/>
          <a:p>
            <a:pPr>
              <a:lnSpc>
                <a:spcPts val="5040"/>
              </a:lnSpc>
              <a:spcBef>
                <a:spcPct val="0"/>
              </a:spcBef>
            </a:pPr>
            <a:r>
              <a:rPr lang="en-US" sz="3600">
                <a:solidFill>
                  <a:srgbClr val="75C7FB"/>
                </a:solidFill>
                <a:latin typeface="Inknut Antiqua Medium"/>
              </a:rPr>
              <a:t>WhiteHatJr</a:t>
            </a:r>
          </a:p>
        </p:txBody>
      </p:sp>
      <p:sp>
        <p:nvSpPr>
          <p:cNvPr id="12" name="TextBox 12"/>
          <p:cNvSpPr txBox="1"/>
          <p:nvPr/>
        </p:nvSpPr>
        <p:spPr>
          <a:xfrm>
            <a:off x="11261498" y="8013610"/>
            <a:ext cx="4691517" cy="615324"/>
          </a:xfrm>
          <a:prstGeom prst="rect">
            <a:avLst/>
          </a:prstGeom>
        </p:spPr>
        <p:txBody>
          <a:bodyPr lIns="0" tIns="0" rIns="0" bIns="0" rtlCol="0" anchor="t">
            <a:spAutoFit/>
          </a:bodyPr>
          <a:lstStyle/>
          <a:p>
            <a:pPr>
              <a:lnSpc>
                <a:spcPts val="5040"/>
              </a:lnSpc>
              <a:spcBef>
                <a:spcPct val="0"/>
              </a:spcBef>
            </a:pPr>
            <a:r>
              <a:rPr lang="en-US" sz="3600">
                <a:solidFill>
                  <a:srgbClr val="75C7FB"/>
                </a:solidFill>
                <a:latin typeface="Inknut Antiqua Medium"/>
              </a:rPr>
              <a:t>Upgrad</a:t>
            </a:r>
          </a:p>
        </p:txBody>
      </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9917705" y="7849354"/>
            <a:ext cx="1010511" cy="1010511"/>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9871786" y="6255218"/>
            <a:ext cx="1010511" cy="1010511"/>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101454" y="6593858"/>
            <a:ext cx="551175" cy="440940"/>
          </a:xfrm>
          <a:prstGeom prst="rect">
            <a:avLst/>
          </a:prstGeom>
        </p:spPr>
      </p:pic>
      <p:pic>
        <p:nvPicPr>
          <p:cNvPr id="16" name="Picture 1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155072" y="8044046"/>
            <a:ext cx="551175" cy="551175"/>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11744" y="3289221"/>
            <a:ext cx="1449754" cy="1348272"/>
          </a:xfrm>
          <a:prstGeom prst="rect">
            <a:avLst/>
          </a:prstGeom>
        </p:spPr>
      </p:pic>
      <p:grpSp>
        <p:nvGrpSpPr>
          <p:cNvPr id="18" name="Group 18"/>
          <p:cNvGrpSpPr/>
          <p:nvPr/>
        </p:nvGrpSpPr>
        <p:grpSpPr>
          <a:xfrm>
            <a:off x="10536621" y="1205143"/>
            <a:ext cx="6250495" cy="3432350"/>
            <a:chOff x="0" y="0"/>
            <a:chExt cx="5037041" cy="2766003"/>
          </a:xfrm>
        </p:grpSpPr>
        <p:sp>
          <p:nvSpPr>
            <p:cNvPr id="19" name="Freeform 19"/>
            <p:cNvSpPr/>
            <p:nvPr/>
          </p:nvSpPr>
          <p:spPr>
            <a:xfrm>
              <a:off x="0" y="0"/>
              <a:ext cx="5037041" cy="2766003"/>
            </a:xfrm>
            <a:custGeom>
              <a:avLst/>
              <a:gdLst/>
              <a:ahLst/>
              <a:cxnLst/>
              <a:rect l="l" t="t" r="r" b="b"/>
              <a:pathLst>
                <a:path w="5037041" h="2766003">
                  <a:moveTo>
                    <a:pt x="4912581" y="2766003"/>
                  </a:moveTo>
                  <a:lnTo>
                    <a:pt x="124460" y="2766003"/>
                  </a:lnTo>
                  <a:cubicBezTo>
                    <a:pt x="55880" y="2766003"/>
                    <a:pt x="0" y="2710123"/>
                    <a:pt x="0" y="2641543"/>
                  </a:cubicBezTo>
                  <a:lnTo>
                    <a:pt x="0" y="124460"/>
                  </a:lnTo>
                  <a:cubicBezTo>
                    <a:pt x="0" y="55880"/>
                    <a:pt x="55880" y="0"/>
                    <a:pt x="124460" y="0"/>
                  </a:cubicBezTo>
                  <a:lnTo>
                    <a:pt x="4912581" y="0"/>
                  </a:lnTo>
                  <a:cubicBezTo>
                    <a:pt x="4981161" y="0"/>
                    <a:pt x="5037041" y="55880"/>
                    <a:pt x="5037041" y="124460"/>
                  </a:cubicBezTo>
                  <a:lnTo>
                    <a:pt x="5037041" y="2641543"/>
                  </a:lnTo>
                  <a:cubicBezTo>
                    <a:pt x="5037041" y="2710123"/>
                    <a:pt x="4981161" y="2766003"/>
                    <a:pt x="4912581" y="2766003"/>
                  </a:cubicBezTo>
                  <a:close/>
                </a:path>
              </a:pathLst>
            </a:custGeom>
            <a:solidFill>
              <a:srgbClr val="75C7FB"/>
            </a:solidFill>
          </p:spPr>
        </p:sp>
      </p:grpSp>
      <p:grpSp>
        <p:nvGrpSpPr>
          <p:cNvPr id="20" name="Group 20"/>
          <p:cNvGrpSpPr/>
          <p:nvPr/>
        </p:nvGrpSpPr>
        <p:grpSpPr>
          <a:xfrm>
            <a:off x="10147373" y="1066800"/>
            <a:ext cx="6740808" cy="1010511"/>
            <a:chOff x="0" y="0"/>
            <a:chExt cx="5432166" cy="814333"/>
          </a:xfrm>
        </p:grpSpPr>
        <p:sp>
          <p:nvSpPr>
            <p:cNvPr id="21" name="Freeform 21"/>
            <p:cNvSpPr/>
            <p:nvPr/>
          </p:nvSpPr>
          <p:spPr>
            <a:xfrm>
              <a:off x="0" y="0"/>
              <a:ext cx="5432166" cy="814333"/>
            </a:xfrm>
            <a:custGeom>
              <a:avLst/>
              <a:gdLst/>
              <a:ahLst/>
              <a:cxnLst/>
              <a:rect l="l" t="t" r="r" b="b"/>
              <a:pathLst>
                <a:path w="5432166" h="814333">
                  <a:moveTo>
                    <a:pt x="5307706" y="814333"/>
                  </a:moveTo>
                  <a:lnTo>
                    <a:pt x="124460" y="814333"/>
                  </a:lnTo>
                  <a:cubicBezTo>
                    <a:pt x="55880" y="814333"/>
                    <a:pt x="0" y="758453"/>
                    <a:pt x="0" y="689873"/>
                  </a:cubicBezTo>
                  <a:lnTo>
                    <a:pt x="0" y="124460"/>
                  </a:lnTo>
                  <a:cubicBezTo>
                    <a:pt x="0" y="55880"/>
                    <a:pt x="55880" y="0"/>
                    <a:pt x="124460" y="0"/>
                  </a:cubicBezTo>
                  <a:lnTo>
                    <a:pt x="5307706" y="0"/>
                  </a:lnTo>
                  <a:cubicBezTo>
                    <a:pt x="5376286" y="0"/>
                    <a:pt x="5432166" y="55880"/>
                    <a:pt x="5432166" y="124460"/>
                  </a:cubicBezTo>
                  <a:lnTo>
                    <a:pt x="5432166" y="689873"/>
                  </a:lnTo>
                  <a:cubicBezTo>
                    <a:pt x="5432166" y="758453"/>
                    <a:pt x="5376286" y="814333"/>
                    <a:pt x="5307706" y="814333"/>
                  </a:cubicBezTo>
                  <a:close/>
                </a:path>
              </a:pathLst>
            </a:custGeom>
            <a:solidFill>
              <a:srgbClr val="FFFFFF"/>
            </a:solidFill>
          </p:spPr>
        </p:sp>
      </p:gr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48789" y="1073696"/>
            <a:ext cx="1003615" cy="1003615"/>
          </a:xfrm>
          <a:prstGeom prst="rect">
            <a:avLst/>
          </a:prstGeom>
        </p:spPr>
      </p:pic>
      <p:grpSp>
        <p:nvGrpSpPr>
          <p:cNvPr id="23" name="Group 23"/>
          <p:cNvGrpSpPr/>
          <p:nvPr/>
        </p:nvGrpSpPr>
        <p:grpSpPr>
          <a:xfrm>
            <a:off x="10147373" y="2252777"/>
            <a:ext cx="6740808" cy="1010511"/>
            <a:chOff x="0" y="0"/>
            <a:chExt cx="5432166" cy="814333"/>
          </a:xfrm>
        </p:grpSpPr>
        <p:sp>
          <p:nvSpPr>
            <p:cNvPr id="24" name="Freeform 24"/>
            <p:cNvSpPr/>
            <p:nvPr/>
          </p:nvSpPr>
          <p:spPr>
            <a:xfrm>
              <a:off x="0" y="0"/>
              <a:ext cx="5432166" cy="814333"/>
            </a:xfrm>
            <a:custGeom>
              <a:avLst/>
              <a:gdLst/>
              <a:ahLst/>
              <a:cxnLst/>
              <a:rect l="l" t="t" r="r" b="b"/>
              <a:pathLst>
                <a:path w="5432166" h="814333">
                  <a:moveTo>
                    <a:pt x="5307706" y="814333"/>
                  </a:moveTo>
                  <a:lnTo>
                    <a:pt x="124460" y="814333"/>
                  </a:lnTo>
                  <a:cubicBezTo>
                    <a:pt x="55880" y="814333"/>
                    <a:pt x="0" y="758453"/>
                    <a:pt x="0" y="689873"/>
                  </a:cubicBezTo>
                  <a:lnTo>
                    <a:pt x="0" y="124460"/>
                  </a:lnTo>
                  <a:cubicBezTo>
                    <a:pt x="0" y="55880"/>
                    <a:pt x="55880" y="0"/>
                    <a:pt x="124460" y="0"/>
                  </a:cubicBezTo>
                  <a:lnTo>
                    <a:pt x="5307706" y="0"/>
                  </a:lnTo>
                  <a:cubicBezTo>
                    <a:pt x="5376286" y="0"/>
                    <a:pt x="5432166" y="55880"/>
                    <a:pt x="5432166" y="124460"/>
                  </a:cubicBezTo>
                  <a:lnTo>
                    <a:pt x="5432166" y="689873"/>
                  </a:lnTo>
                  <a:cubicBezTo>
                    <a:pt x="5432166" y="758453"/>
                    <a:pt x="5376286" y="814333"/>
                    <a:pt x="5307706" y="814333"/>
                  </a:cubicBezTo>
                  <a:close/>
                </a:path>
              </a:pathLst>
            </a:custGeom>
            <a:solidFill>
              <a:srgbClr val="FFFFFF"/>
            </a:solidFill>
          </p:spPr>
        </p:sp>
      </p:grpSp>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48789" y="2252777"/>
            <a:ext cx="1010511" cy="1010511"/>
          </a:xfrm>
          <a:prstGeom prst="rect">
            <a:avLst/>
          </a:prstGeom>
        </p:spPr>
      </p:pic>
      <p:grpSp>
        <p:nvGrpSpPr>
          <p:cNvPr id="26" name="Group 26"/>
          <p:cNvGrpSpPr/>
          <p:nvPr/>
        </p:nvGrpSpPr>
        <p:grpSpPr>
          <a:xfrm>
            <a:off x="10147373" y="3435779"/>
            <a:ext cx="6740808" cy="1010511"/>
            <a:chOff x="0" y="0"/>
            <a:chExt cx="5432166" cy="814333"/>
          </a:xfrm>
        </p:grpSpPr>
        <p:sp>
          <p:nvSpPr>
            <p:cNvPr id="27" name="Freeform 27"/>
            <p:cNvSpPr/>
            <p:nvPr/>
          </p:nvSpPr>
          <p:spPr>
            <a:xfrm>
              <a:off x="0" y="0"/>
              <a:ext cx="5432166" cy="814333"/>
            </a:xfrm>
            <a:custGeom>
              <a:avLst/>
              <a:gdLst/>
              <a:ahLst/>
              <a:cxnLst/>
              <a:rect l="l" t="t" r="r" b="b"/>
              <a:pathLst>
                <a:path w="5432166" h="814333">
                  <a:moveTo>
                    <a:pt x="5307706" y="814333"/>
                  </a:moveTo>
                  <a:lnTo>
                    <a:pt x="124460" y="814333"/>
                  </a:lnTo>
                  <a:cubicBezTo>
                    <a:pt x="55880" y="814333"/>
                    <a:pt x="0" y="758453"/>
                    <a:pt x="0" y="689873"/>
                  </a:cubicBezTo>
                  <a:lnTo>
                    <a:pt x="0" y="124460"/>
                  </a:lnTo>
                  <a:cubicBezTo>
                    <a:pt x="0" y="55880"/>
                    <a:pt x="55880" y="0"/>
                    <a:pt x="124460" y="0"/>
                  </a:cubicBezTo>
                  <a:lnTo>
                    <a:pt x="5307706" y="0"/>
                  </a:lnTo>
                  <a:cubicBezTo>
                    <a:pt x="5376286" y="0"/>
                    <a:pt x="5432166" y="55880"/>
                    <a:pt x="5432166" y="124460"/>
                  </a:cubicBezTo>
                  <a:lnTo>
                    <a:pt x="5432166" y="689873"/>
                  </a:lnTo>
                  <a:cubicBezTo>
                    <a:pt x="5432166" y="758453"/>
                    <a:pt x="5376286" y="814333"/>
                    <a:pt x="5307706" y="814333"/>
                  </a:cubicBezTo>
                  <a:close/>
                </a:path>
              </a:pathLst>
            </a:custGeom>
            <a:solidFill>
              <a:srgbClr val="FFFFFF"/>
            </a:solidFill>
          </p:spPr>
        </p:sp>
      </p:grpSp>
      <p:pic>
        <p:nvPicPr>
          <p:cNvPr id="28" name="Picture 2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248789" y="3445502"/>
            <a:ext cx="1003615" cy="1003615"/>
          </a:xfrm>
          <a:prstGeom prst="rect">
            <a:avLst/>
          </a:prstGeom>
        </p:spPr>
      </p:pic>
      <p:pic>
        <p:nvPicPr>
          <p:cNvPr id="29" name="Picture 2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41287" y="2544498"/>
            <a:ext cx="425515" cy="427067"/>
          </a:xfrm>
          <a:prstGeom prst="rect">
            <a:avLst/>
          </a:prstGeom>
        </p:spPr>
      </p:pic>
      <p:sp>
        <p:nvSpPr>
          <p:cNvPr id="30" name="TextBox 30"/>
          <p:cNvSpPr txBox="1"/>
          <p:nvPr/>
        </p:nvSpPr>
        <p:spPr>
          <a:xfrm>
            <a:off x="10822255" y="3600035"/>
            <a:ext cx="4691517" cy="615324"/>
          </a:xfrm>
          <a:prstGeom prst="rect">
            <a:avLst/>
          </a:prstGeom>
        </p:spPr>
        <p:txBody>
          <a:bodyPr lIns="0" tIns="0" rIns="0" bIns="0" rtlCol="0" anchor="t">
            <a:spAutoFit/>
          </a:bodyPr>
          <a:lstStyle/>
          <a:p>
            <a:pPr>
              <a:lnSpc>
                <a:spcPts val="5040"/>
              </a:lnSpc>
              <a:spcBef>
                <a:spcPct val="0"/>
              </a:spcBef>
            </a:pPr>
            <a:r>
              <a:rPr lang="en-US" sz="3600">
                <a:solidFill>
                  <a:srgbClr val="75C7FB"/>
                </a:solidFill>
                <a:latin typeface="Inknut Antiqua Medium"/>
              </a:rPr>
              <a:t>Coding Ninjas</a:t>
            </a:r>
          </a:p>
        </p:txBody>
      </p:sp>
      <p:pic>
        <p:nvPicPr>
          <p:cNvPr id="31" name="Picture 3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541287" y="3728277"/>
            <a:ext cx="425515" cy="425515"/>
          </a:xfrm>
          <a:prstGeom prst="rect">
            <a:avLst/>
          </a:prstGeom>
        </p:spPr>
      </p:pic>
      <p:pic>
        <p:nvPicPr>
          <p:cNvPr id="32" name="Picture 3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500717" y="1337910"/>
            <a:ext cx="462637" cy="462637"/>
          </a:xfrm>
          <a:prstGeom prst="rect">
            <a:avLst/>
          </a:prstGeom>
        </p:spPr>
      </p:pic>
      <p:sp>
        <p:nvSpPr>
          <p:cNvPr id="33" name="TextBox 33"/>
          <p:cNvSpPr txBox="1"/>
          <p:nvPr/>
        </p:nvSpPr>
        <p:spPr>
          <a:xfrm>
            <a:off x="11242005" y="7199054"/>
            <a:ext cx="4691517" cy="615324"/>
          </a:xfrm>
          <a:prstGeom prst="rect">
            <a:avLst/>
          </a:prstGeom>
        </p:spPr>
        <p:txBody>
          <a:bodyPr lIns="0" tIns="0" rIns="0" bIns="0" rtlCol="0" anchor="t">
            <a:spAutoFit/>
          </a:bodyPr>
          <a:lstStyle/>
          <a:p>
            <a:pPr>
              <a:lnSpc>
                <a:spcPts val="5040"/>
              </a:lnSpc>
              <a:spcBef>
                <a:spcPct val="0"/>
              </a:spcBef>
            </a:pPr>
            <a:r>
              <a:rPr lang="en-US" sz="3600">
                <a:solidFill>
                  <a:srgbClr val="75C7FB"/>
                </a:solidFill>
                <a:latin typeface="Inknut Antiqua Medium"/>
              </a:rPr>
              <a:t>White hat Jnr</a:t>
            </a:r>
          </a:p>
        </p:txBody>
      </p:sp>
      <p:sp>
        <p:nvSpPr>
          <p:cNvPr id="34" name="TextBox 34"/>
          <p:cNvSpPr txBox="1"/>
          <p:nvPr/>
        </p:nvSpPr>
        <p:spPr>
          <a:xfrm>
            <a:off x="10822255" y="1188436"/>
            <a:ext cx="4691517" cy="612111"/>
          </a:xfrm>
          <a:prstGeom prst="rect">
            <a:avLst/>
          </a:prstGeom>
        </p:spPr>
        <p:txBody>
          <a:bodyPr lIns="0" tIns="0" rIns="0" bIns="0" rtlCol="0" anchor="t">
            <a:spAutoFit/>
          </a:bodyPr>
          <a:lstStyle/>
          <a:p>
            <a:pPr>
              <a:lnSpc>
                <a:spcPts val="5040"/>
              </a:lnSpc>
              <a:spcBef>
                <a:spcPct val="0"/>
              </a:spcBef>
            </a:pPr>
            <a:r>
              <a:rPr lang="en-US" sz="3600">
                <a:solidFill>
                  <a:srgbClr val="75C7FB"/>
                </a:solidFill>
                <a:latin typeface="Inknut Antiqua Medium"/>
              </a:rPr>
              <a:t>Codec Accademy</a:t>
            </a:r>
          </a:p>
        </p:txBody>
      </p:sp>
      <p:sp>
        <p:nvSpPr>
          <p:cNvPr id="35" name="TextBox 35"/>
          <p:cNvSpPr txBox="1"/>
          <p:nvPr/>
        </p:nvSpPr>
        <p:spPr>
          <a:xfrm>
            <a:off x="10822255" y="2417032"/>
            <a:ext cx="4691517" cy="615324"/>
          </a:xfrm>
          <a:prstGeom prst="rect">
            <a:avLst/>
          </a:prstGeom>
        </p:spPr>
        <p:txBody>
          <a:bodyPr lIns="0" tIns="0" rIns="0" bIns="0" rtlCol="0" anchor="t">
            <a:spAutoFit/>
          </a:bodyPr>
          <a:lstStyle/>
          <a:p>
            <a:pPr>
              <a:lnSpc>
                <a:spcPts val="5040"/>
              </a:lnSpc>
              <a:spcBef>
                <a:spcPct val="0"/>
              </a:spcBef>
            </a:pPr>
            <a:r>
              <a:rPr lang="en-US" sz="3600">
                <a:solidFill>
                  <a:srgbClr val="75C7FB"/>
                </a:solidFill>
                <a:latin typeface="Inknut Antiqua Medium"/>
              </a:rPr>
              <a:t>Skillcrush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rot="-5400000">
            <a:off x="11319892" y="1760497"/>
            <a:ext cx="6068260" cy="3927731"/>
            <a:chOff x="0" y="0"/>
            <a:chExt cx="1923367" cy="1244915"/>
          </a:xfrm>
        </p:grpSpPr>
        <p:sp>
          <p:nvSpPr>
            <p:cNvPr id="3" name="Freeform 3"/>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13134" y="1028700"/>
            <a:ext cx="2141685" cy="1991767"/>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428139" y="1722733"/>
            <a:ext cx="8276967" cy="7159577"/>
          </a:xfrm>
          <a:prstGeom prst="rect">
            <a:avLst/>
          </a:prstGeom>
        </p:spPr>
      </p:pic>
      <p:grpSp>
        <p:nvGrpSpPr>
          <p:cNvPr id="6" name="Group 6"/>
          <p:cNvGrpSpPr/>
          <p:nvPr/>
        </p:nvGrpSpPr>
        <p:grpSpPr>
          <a:xfrm>
            <a:off x="1028700" y="3811910"/>
            <a:ext cx="6060871" cy="2940061"/>
            <a:chOff x="0" y="0"/>
            <a:chExt cx="8081161" cy="3920082"/>
          </a:xfrm>
        </p:grpSpPr>
        <p:sp>
          <p:nvSpPr>
            <p:cNvPr id="7" name="TextBox 7"/>
            <p:cNvSpPr txBox="1"/>
            <p:nvPr/>
          </p:nvSpPr>
          <p:spPr>
            <a:xfrm>
              <a:off x="0" y="3303576"/>
              <a:ext cx="8081161" cy="616505"/>
            </a:xfrm>
            <a:prstGeom prst="rect">
              <a:avLst/>
            </a:prstGeom>
          </p:spPr>
          <p:txBody>
            <a:bodyPr lIns="0" tIns="0" rIns="0" bIns="0" rtlCol="0" anchor="t">
              <a:spAutoFit/>
            </a:bodyPr>
            <a:lstStyle/>
            <a:p>
              <a:pPr>
                <a:lnSpc>
                  <a:spcPts val="3920"/>
                </a:lnSpc>
                <a:spcBef>
                  <a:spcPct val="0"/>
                </a:spcBef>
              </a:pPr>
              <a:r>
                <a:rPr lang="en-US" sz="2800">
                  <a:solidFill>
                    <a:srgbClr val="000000"/>
                  </a:solidFill>
                  <a:latin typeface="Muli Regular"/>
                </a:rPr>
                <a:t>The Utopia</a:t>
              </a:r>
            </a:p>
          </p:txBody>
        </p:sp>
        <p:sp>
          <p:nvSpPr>
            <p:cNvPr id="8" name="TextBox 8"/>
            <p:cNvSpPr txBox="1"/>
            <p:nvPr/>
          </p:nvSpPr>
          <p:spPr>
            <a:xfrm>
              <a:off x="0" y="76200"/>
              <a:ext cx="8081161" cy="2707385"/>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Competitive Advantages</a:t>
              </a:r>
            </a:p>
          </p:txBody>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17615" y="7578487"/>
            <a:ext cx="2141685" cy="199176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7254437" y="1028700"/>
            <a:ext cx="10004863" cy="2235712"/>
            <a:chOff x="0" y="0"/>
            <a:chExt cx="6420032" cy="1434637"/>
          </a:xfrm>
        </p:grpSpPr>
        <p:sp>
          <p:nvSpPr>
            <p:cNvPr id="3" name="Freeform 3"/>
            <p:cNvSpPr/>
            <p:nvPr/>
          </p:nvSpPr>
          <p:spPr>
            <a:xfrm>
              <a:off x="0" y="0"/>
              <a:ext cx="6420033" cy="1434637"/>
            </a:xfrm>
            <a:custGeom>
              <a:avLst/>
              <a:gdLst/>
              <a:ahLst/>
              <a:cxnLst/>
              <a:rect l="l" t="t" r="r" b="b"/>
              <a:pathLst>
                <a:path w="6420033" h="1434637">
                  <a:moveTo>
                    <a:pt x="6295572" y="1434636"/>
                  </a:moveTo>
                  <a:lnTo>
                    <a:pt x="124460" y="1434636"/>
                  </a:lnTo>
                  <a:cubicBezTo>
                    <a:pt x="55880" y="1434636"/>
                    <a:pt x="0" y="1378757"/>
                    <a:pt x="0" y="1310177"/>
                  </a:cubicBezTo>
                  <a:lnTo>
                    <a:pt x="0" y="124460"/>
                  </a:lnTo>
                  <a:cubicBezTo>
                    <a:pt x="0" y="55880"/>
                    <a:pt x="55880" y="0"/>
                    <a:pt x="124460" y="0"/>
                  </a:cubicBezTo>
                  <a:lnTo>
                    <a:pt x="6295572" y="0"/>
                  </a:lnTo>
                  <a:cubicBezTo>
                    <a:pt x="6364153" y="0"/>
                    <a:pt x="6420033" y="55880"/>
                    <a:pt x="6420033" y="124460"/>
                  </a:cubicBezTo>
                  <a:lnTo>
                    <a:pt x="6420033" y="1310177"/>
                  </a:lnTo>
                  <a:cubicBezTo>
                    <a:pt x="6420033" y="1378757"/>
                    <a:pt x="6364153" y="1434637"/>
                    <a:pt x="6295572" y="1434637"/>
                  </a:cubicBezTo>
                  <a:close/>
                </a:path>
              </a:pathLst>
            </a:custGeom>
            <a:solidFill>
              <a:srgbClr val="FFFFFF"/>
            </a:solidFill>
          </p:spPr>
        </p:sp>
      </p:grpSp>
      <p:sp>
        <p:nvSpPr>
          <p:cNvPr id="4" name="TextBox 4"/>
          <p:cNvSpPr txBox="1"/>
          <p:nvPr/>
        </p:nvSpPr>
        <p:spPr>
          <a:xfrm>
            <a:off x="7838702" y="1266755"/>
            <a:ext cx="8700282" cy="403799"/>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Open Sans Extra Bold"/>
              </a:rPr>
              <a:t>GAMIFYING LEARNING</a:t>
            </a:r>
          </a:p>
        </p:txBody>
      </p:sp>
      <p:grpSp>
        <p:nvGrpSpPr>
          <p:cNvPr id="5" name="Group 5"/>
          <p:cNvGrpSpPr/>
          <p:nvPr/>
        </p:nvGrpSpPr>
        <p:grpSpPr>
          <a:xfrm>
            <a:off x="7254437" y="3503456"/>
            <a:ext cx="10004863" cy="2235712"/>
            <a:chOff x="0" y="0"/>
            <a:chExt cx="6420032" cy="1434637"/>
          </a:xfrm>
        </p:grpSpPr>
        <p:sp>
          <p:nvSpPr>
            <p:cNvPr id="6" name="Freeform 6"/>
            <p:cNvSpPr/>
            <p:nvPr/>
          </p:nvSpPr>
          <p:spPr>
            <a:xfrm>
              <a:off x="0" y="0"/>
              <a:ext cx="6420033" cy="1434637"/>
            </a:xfrm>
            <a:custGeom>
              <a:avLst/>
              <a:gdLst/>
              <a:ahLst/>
              <a:cxnLst/>
              <a:rect l="l" t="t" r="r" b="b"/>
              <a:pathLst>
                <a:path w="6420033" h="1434637">
                  <a:moveTo>
                    <a:pt x="6295572" y="1434636"/>
                  </a:moveTo>
                  <a:lnTo>
                    <a:pt x="124460" y="1434636"/>
                  </a:lnTo>
                  <a:cubicBezTo>
                    <a:pt x="55880" y="1434636"/>
                    <a:pt x="0" y="1378757"/>
                    <a:pt x="0" y="1310177"/>
                  </a:cubicBezTo>
                  <a:lnTo>
                    <a:pt x="0" y="124460"/>
                  </a:lnTo>
                  <a:cubicBezTo>
                    <a:pt x="0" y="55880"/>
                    <a:pt x="55880" y="0"/>
                    <a:pt x="124460" y="0"/>
                  </a:cubicBezTo>
                  <a:lnTo>
                    <a:pt x="6295572" y="0"/>
                  </a:lnTo>
                  <a:cubicBezTo>
                    <a:pt x="6364153" y="0"/>
                    <a:pt x="6420033" y="55880"/>
                    <a:pt x="6420033" y="124460"/>
                  </a:cubicBezTo>
                  <a:lnTo>
                    <a:pt x="6420033" y="1310177"/>
                  </a:lnTo>
                  <a:cubicBezTo>
                    <a:pt x="6420033" y="1378757"/>
                    <a:pt x="6364153" y="1434637"/>
                    <a:pt x="6295572" y="1434637"/>
                  </a:cubicBezTo>
                  <a:close/>
                </a:path>
              </a:pathLst>
            </a:custGeom>
            <a:solidFill>
              <a:srgbClr val="FFFFFF"/>
            </a:solidFill>
          </p:spPr>
        </p:sp>
      </p:grpSp>
      <p:grpSp>
        <p:nvGrpSpPr>
          <p:cNvPr id="7" name="Group 7"/>
          <p:cNvGrpSpPr/>
          <p:nvPr/>
        </p:nvGrpSpPr>
        <p:grpSpPr>
          <a:xfrm>
            <a:off x="7254437" y="4372544"/>
            <a:ext cx="10004863" cy="1366623"/>
            <a:chOff x="0" y="0"/>
            <a:chExt cx="6420032" cy="876950"/>
          </a:xfrm>
        </p:grpSpPr>
        <p:sp>
          <p:nvSpPr>
            <p:cNvPr id="8" name="Freeform 8"/>
            <p:cNvSpPr/>
            <p:nvPr/>
          </p:nvSpPr>
          <p:spPr>
            <a:xfrm>
              <a:off x="0" y="0"/>
              <a:ext cx="6420033" cy="876950"/>
            </a:xfrm>
            <a:custGeom>
              <a:avLst/>
              <a:gdLst/>
              <a:ahLst/>
              <a:cxnLst/>
              <a:rect l="l" t="t" r="r" b="b"/>
              <a:pathLst>
                <a:path w="6420033" h="876950">
                  <a:moveTo>
                    <a:pt x="6295572" y="876950"/>
                  </a:moveTo>
                  <a:lnTo>
                    <a:pt x="124460" y="876950"/>
                  </a:lnTo>
                  <a:cubicBezTo>
                    <a:pt x="55880" y="876950"/>
                    <a:pt x="0" y="821070"/>
                    <a:pt x="0" y="752490"/>
                  </a:cubicBezTo>
                  <a:lnTo>
                    <a:pt x="0" y="124460"/>
                  </a:lnTo>
                  <a:cubicBezTo>
                    <a:pt x="0" y="55880"/>
                    <a:pt x="55880" y="0"/>
                    <a:pt x="124460" y="0"/>
                  </a:cubicBezTo>
                  <a:lnTo>
                    <a:pt x="6295572" y="0"/>
                  </a:lnTo>
                  <a:cubicBezTo>
                    <a:pt x="6364153" y="0"/>
                    <a:pt x="6420033" y="55880"/>
                    <a:pt x="6420033" y="124460"/>
                  </a:cubicBezTo>
                  <a:lnTo>
                    <a:pt x="6420033" y="752490"/>
                  </a:lnTo>
                  <a:cubicBezTo>
                    <a:pt x="6420033" y="821070"/>
                    <a:pt x="6364153" y="876950"/>
                    <a:pt x="6295572" y="876950"/>
                  </a:cubicBezTo>
                  <a:close/>
                </a:path>
              </a:pathLst>
            </a:custGeom>
            <a:solidFill>
              <a:srgbClr val="75C7FB"/>
            </a:solidFill>
          </p:spPr>
        </p:sp>
      </p:grpSp>
      <p:sp>
        <p:nvSpPr>
          <p:cNvPr id="9" name="TextBox 9"/>
          <p:cNvSpPr txBox="1"/>
          <p:nvPr/>
        </p:nvSpPr>
        <p:spPr>
          <a:xfrm>
            <a:off x="7838702" y="3704256"/>
            <a:ext cx="9251072" cy="403799"/>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Open Sans Extra Bold"/>
              </a:rPr>
              <a:t>PRACTICAL HIRING TECHNIQUES TO ASSESS CANDIDATES</a:t>
            </a:r>
          </a:p>
        </p:txBody>
      </p:sp>
      <p:sp>
        <p:nvSpPr>
          <p:cNvPr id="10" name="TextBox 10"/>
          <p:cNvSpPr txBox="1"/>
          <p:nvPr/>
        </p:nvSpPr>
        <p:spPr>
          <a:xfrm>
            <a:off x="1028700" y="3645904"/>
            <a:ext cx="5114437" cy="2027015"/>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Our Approach</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50885" y="7437942"/>
            <a:ext cx="1737370" cy="1615754"/>
          </a:xfrm>
          <a:prstGeom prst="rect">
            <a:avLst/>
          </a:prstGeom>
        </p:spPr>
      </p:pic>
      <p:grpSp>
        <p:nvGrpSpPr>
          <p:cNvPr id="12" name="Group 12"/>
          <p:cNvGrpSpPr/>
          <p:nvPr/>
        </p:nvGrpSpPr>
        <p:grpSpPr>
          <a:xfrm>
            <a:off x="7254437" y="5983594"/>
            <a:ext cx="10004863" cy="2235712"/>
            <a:chOff x="0" y="0"/>
            <a:chExt cx="6420032" cy="1434637"/>
          </a:xfrm>
        </p:grpSpPr>
        <p:sp>
          <p:nvSpPr>
            <p:cNvPr id="13" name="Freeform 13"/>
            <p:cNvSpPr/>
            <p:nvPr/>
          </p:nvSpPr>
          <p:spPr>
            <a:xfrm>
              <a:off x="0" y="0"/>
              <a:ext cx="6420033" cy="1434637"/>
            </a:xfrm>
            <a:custGeom>
              <a:avLst/>
              <a:gdLst/>
              <a:ahLst/>
              <a:cxnLst/>
              <a:rect l="l" t="t" r="r" b="b"/>
              <a:pathLst>
                <a:path w="6420033" h="1434637">
                  <a:moveTo>
                    <a:pt x="6295572" y="1434636"/>
                  </a:moveTo>
                  <a:lnTo>
                    <a:pt x="124460" y="1434636"/>
                  </a:lnTo>
                  <a:cubicBezTo>
                    <a:pt x="55880" y="1434636"/>
                    <a:pt x="0" y="1378757"/>
                    <a:pt x="0" y="1310177"/>
                  </a:cubicBezTo>
                  <a:lnTo>
                    <a:pt x="0" y="124460"/>
                  </a:lnTo>
                  <a:cubicBezTo>
                    <a:pt x="0" y="55880"/>
                    <a:pt x="55880" y="0"/>
                    <a:pt x="124460" y="0"/>
                  </a:cubicBezTo>
                  <a:lnTo>
                    <a:pt x="6295572" y="0"/>
                  </a:lnTo>
                  <a:cubicBezTo>
                    <a:pt x="6364153" y="0"/>
                    <a:pt x="6420033" y="55880"/>
                    <a:pt x="6420033" y="124460"/>
                  </a:cubicBezTo>
                  <a:lnTo>
                    <a:pt x="6420033" y="1310177"/>
                  </a:lnTo>
                  <a:cubicBezTo>
                    <a:pt x="6420033" y="1378757"/>
                    <a:pt x="6364153" y="1434637"/>
                    <a:pt x="6295572" y="1434637"/>
                  </a:cubicBezTo>
                  <a:close/>
                </a:path>
              </a:pathLst>
            </a:custGeom>
            <a:solidFill>
              <a:srgbClr val="FFFFFF"/>
            </a:solidFill>
          </p:spPr>
        </p:sp>
      </p:grpSp>
      <p:grpSp>
        <p:nvGrpSpPr>
          <p:cNvPr id="14" name="Group 14"/>
          <p:cNvGrpSpPr/>
          <p:nvPr/>
        </p:nvGrpSpPr>
        <p:grpSpPr>
          <a:xfrm>
            <a:off x="7254437" y="6852683"/>
            <a:ext cx="10004863" cy="1366623"/>
            <a:chOff x="0" y="0"/>
            <a:chExt cx="6420032" cy="876950"/>
          </a:xfrm>
        </p:grpSpPr>
        <p:sp>
          <p:nvSpPr>
            <p:cNvPr id="15" name="Freeform 15"/>
            <p:cNvSpPr/>
            <p:nvPr/>
          </p:nvSpPr>
          <p:spPr>
            <a:xfrm>
              <a:off x="0" y="0"/>
              <a:ext cx="6420033" cy="876950"/>
            </a:xfrm>
            <a:custGeom>
              <a:avLst/>
              <a:gdLst/>
              <a:ahLst/>
              <a:cxnLst/>
              <a:rect l="l" t="t" r="r" b="b"/>
              <a:pathLst>
                <a:path w="6420033" h="876950">
                  <a:moveTo>
                    <a:pt x="6295572" y="876950"/>
                  </a:moveTo>
                  <a:lnTo>
                    <a:pt x="124460" y="876950"/>
                  </a:lnTo>
                  <a:cubicBezTo>
                    <a:pt x="55880" y="876950"/>
                    <a:pt x="0" y="821070"/>
                    <a:pt x="0" y="752490"/>
                  </a:cubicBezTo>
                  <a:lnTo>
                    <a:pt x="0" y="124460"/>
                  </a:lnTo>
                  <a:cubicBezTo>
                    <a:pt x="0" y="55880"/>
                    <a:pt x="55880" y="0"/>
                    <a:pt x="124460" y="0"/>
                  </a:cubicBezTo>
                  <a:lnTo>
                    <a:pt x="6295572" y="0"/>
                  </a:lnTo>
                  <a:cubicBezTo>
                    <a:pt x="6364153" y="0"/>
                    <a:pt x="6420033" y="55880"/>
                    <a:pt x="6420033" y="124460"/>
                  </a:cubicBezTo>
                  <a:lnTo>
                    <a:pt x="6420033" y="752490"/>
                  </a:lnTo>
                  <a:cubicBezTo>
                    <a:pt x="6420033" y="821070"/>
                    <a:pt x="6364153" y="876950"/>
                    <a:pt x="6295572" y="876950"/>
                  </a:cubicBezTo>
                  <a:close/>
                </a:path>
              </a:pathLst>
            </a:custGeom>
            <a:solidFill>
              <a:srgbClr val="75C7FB"/>
            </a:solidFill>
          </p:spPr>
        </p:sp>
      </p:grpSp>
      <p:sp>
        <p:nvSpPr>
          <p:cNvPr id="16" name="TextBox 16"/>
          <p:cNvSpPr txBox="1"/>
          <p:nvPr/>
        </p:nvSpPr>
        <p:spPr>
          <a:xfrm>
            <a:off x="7838702" y="6177500"/>
            <a:ext cx="8700282" cy="402042"/>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Open Sans Extra Bold"/>
              </a:rPr>
              <a:t>REWARD BASED LEARNING</a:t>
            </a:r>
          </a:p>
        </p:txBody>
      </p:sp>
      <p:grpSp>
        <p:nvGrpSpPr>
          <p:cNvPr id="17" name="Group 17"/>
          <p:cNvGrpSpPr/>
          <p:nvPr/>
        </p:nvGrpSpPr>
        <p:grpSpPr>
          <a:xfrm>
            <a:off x="7254437" y="1897789"/>
            <a:ext cx="10004863" cy="1366623"/>
            <a:chOff x="0" y="0"/>
            <a:chExt cx="6420032" cy="876950"/>
          </a:xfrm>
        </p:grpSpPr>
        <p:sp>
          <p:nvSpPr>
            <p:cNvPr id="18" name="Freeform 18"/>
            <p:cNvSpPr/>
            <p:nvPr/>
          </p:nvSpPr>
          <p:spPr>
            <a:xfrm>
              <a:off x="0" y="0"/>
              <a:ext cx="6420033" cy="876950"/>
            </a:xfrm>
            <a:custGeom>
              <a:avLst/>
              <a:gdLst/>
              <a:ahLst/>
              <a:cxnLst/>
              <a:rect l="l" t="t" r="r" b="b"/>
              <a:pathLst>
                <a:path w="6420033" h="876950">
                  <a:moveTo>
                    <a:pt x="6295572" y="876950"/>
                  </a:moveTo>
                  <a:lnTo>
                    <a:pt x="124460" y="876950"/>
                  </a:lnTo>
                  <a:cubicBezTo>
                    <a:pt x="55880" y="876950"/>
                    <a:pt x="0" y="821070"/>
                    <a:pt x="0" y="752490"/>
                  </a:cubicBezTo>
                  <a:lnTo>
                    <a:pt x="0" y="124460"/>
                  </a:lnTo>
                  <a:cubicBezTo>
                    <a:pt x="0" y="55880"/>
                    <a:pt x="55880" y="0"/>
                    <a:pt x="124460" y="0"/>
                  </a:cubicBezTo>
                  <a:lnTo>
                    <a:pt x="6295572" y="0"/>
                  </a:lnTo>
                  <a:cubicBezTo>
                    <a:pt x="6364153" y="0"/>
                    <a:pt x="6420033" y="55880"/>
                    <a:pt x="6420033" y="124460"/>
                  </a:cubicBezTo>
                  <a:lnTo>
                    <a:pt x="6420033" y="752490"/>
                  </a:lnTo>
                  <a:cubicBezTo>
                    <a:pt x="6420033" y="821070"/>
                    <a:pt x="6364153" y="876950"/>
                    <a:pt x="6295572" y="876950"/>
                  </a:cubicBezTo>
                  <a:close/>
                </a:path>
              </a:pathLst>
            </a:custGeom>
            <a:solidFill>
              <a:srgbClr val="75C7FB"/>
            </a:solidFill>
          </p:spPr>
        </p:sp>
      </p:grpSp>
      <p:sp>
        <p:nvSpPr>
          <p:cNvPr id="19" name="TextBox 19"/>
          <p:cNvSpPr txBox="1"/>
          <p:nvPr/>
        </p:nvSpPr>
        <p:spPr>
          <a:xfrm>
            <a:off x="7838702" y="1866491"/>
            <a:ext cx="8700282" cy="1381592"/>
          </a:xfrm>
          <a:prstGeom prst="rect">
            <a:avLst/>
          </a:prstGeom>
        </p:spPr>
        <p:txBody>
          <a:bodyPr lIns="0" tIns="0" rIns="0" bIns="0" rtlCol="0" anchor="t">
            <a:spAutoFit/>
          </a:bodyPr>
          <a:lstStyle/>
          <a:p>
            <a:pPr marL="0" lvl="0" indent="0">
              <a:lnSpc>
                <a:spcPts val="3692"/>
              </a:lnSpc>
            </a:pPr>
            <a:r>
              <a:rPr lang="en-US" sz="2600">
                <a:solidFill>
                  <a:srgbClr val="000000"/>
                </a:solidFill>
                <a:latin typeface="Muli Regular"/>
              </a:rPr>
              <a:t>We provide a reward based and interactive learning experience for learning coding that no other platform currently provides.</a:t>
            </a:r>
          </a:p>
        </p:txBody>
      </p:sp>
      <p:sp>
        <p:nvSpPr>
          <p:cNvPr id="20" name="TextBox 20"/>
          <p:cNvSpPr txBox="1"/>
          <p:nvPr/>
        </p:nvSpPr>
        <p:spPr>
          <a:xfrm>
            <a:off x="7838702" y="4341247"/>
            <a:ext cx="8700282" cy="1381592"/>
          </a:xfrm>
          <a:prstGeom prst="rect">
            <a:avLst/>
          </a:prstGeom>
        </p:spPr>
        <p:txBody>
          <a:bodyPr lIns="0" tIns="0" rIns="0" bIns="0" rtlCol="0" anchor="t">
            <a:spAutoFit/>
          </a:bodyPr>
          <a:lstStyle/>
          <a:p>
            <a:pPr marL="0" lvl="0" indent="0">
              <a:lnSpc>
                <a:spcPts val="3692"/>
              </a:lnSpc>
            </a:pPr>
            <a:r>
              <a:rPr lang="en-US" sz="2600">
                <a:solidFill>
                  <a:srgbClr val="1F212B"/>
                </a:solidFill>
                <a:latin typeface="Muli Regular"/>
              </a:rPr>
              <a:t>A platform that provides the employer with a candidate profile that reviews both the skillset and practical experience </a:t>
            </a:r>
          </a:p>
        </p:txBody>
      </p:sp>
      <p:sp>
        <p:nvSpPr>
          <p:cNvPr id="21" name="TextBox 21"/>
          <p:cNvSpPr txBox="1"/>
          <p:nvPr/>
        </p:nvSpPr>
        <p:spPr>
          <a:xfrm>
            <a:off x="7838702" y="7055821"/>
            <a:ext cx="8700282" cy="912722"/>
          </a:xfrm>
          <a:prstGeom prst="rect">
            <a:avLst/>
          </a:prstGeom>
        </p:spPr>
        <p:txBody>
          <a:bodyPr lIns="0" tIns="0" rIns="0" bIns="0" rtlCol="0" anchor="t">
            <a:spAutoFit/>
          </a:bodyPr>
          <a:lstStyle/>
          <a:p>
            <a:pPr marL="0" lvl="0" indent="0">
              <a:lnSpc>
                <a:spcPts val="3692"/>
              </a:lnSpc>
            </a:pPr>
            <a:r>
              <a:rPr lang="en-US" sz="2600">
                <a:solidFill>
                  <a:srgbClr val="171717"/>
                </a:solidFill>
                <a:latin typeface="Muli Regular"/>
              </a:rPr>
              <a:t>Providing positive reinforcement to students by rewarding them throughout their learning journey.</a:t>
            </a:r>
          </a:p>
        </p:txBody>
      </p:sp>
      <p:grpSp>
        <p:nvGrpSpPr>
          <p:cNvPr id="22" name="Group 22"/>
          <p:cNvGrpSpPr/>
          <p:nvPr/>
        </p:nvGrpSpPr>
        <p:grpSpPr>
          <a:xfrm rot="-10800000">
            <a:off x="16538985" y="8537985"/>
            <a:ext cx="720315" cy="720315"/>
            <a:chOff x="0" y="0"/>
            <a:chExt cx="960421" cy="960421"/>
          </a:xfrm>
        </p:grpSpPr>
        <p:pic>
          <p:nvPicPr>
            <p:cNvPr id="23" name="Picture 2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0"/>
              <a:ext cx="960421" cy="960421"/>
            </a:xfrm>
            <a:prstGeom prst="rect">
              <a:avLst/>
            </a:prstGeom>
          </p:spPr>
        </p:pic>
        <p:pic>
          <p:nvPicPr>
            <p:cNvPr id="24" name="Picture 2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4750" y="234750"/>
              <a:ext cx="490920" cy="490920"/>
            </a:xfrm>
            <a:prstGeom prst="rect">
              <a:avLst/>
            </a:prstGeom>
          </p:spPr>
        </p:pic>
      </p:grpSp>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30457" y="679828"/>
            <a:ext cx="1737370" cy="1615754"/>
          </a:xfrm>
          <a:prstGeom prst="rect">
            <a:avLst/>
          </a:prstGeom>
        </p:spPr>
      </p:pic>
      <p:pic>
        <p:nvPicPr>
          <p:cNvPr id="26" name="Picture 2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41385" y="7628442"/>
            <a:ext cx="1737370" cy="161575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5638276" cy="3114959"/>
            <a:chOff x="0" y="0"/>
            <a:chExt cx="7517702" cy="4153278"/>
          </a:xfrm>
        </p:grpSpPr>
        <p:sp>
          <p:nvSpPr>
            <p:cNvPr id="3" name="TextBox 3"/>
            <p:cNvSpPr txBox="1"/>
            <p:nvPr/>
          </p:nvSpPr>
          <p:spPr>
            <a:xfrm>
              <a:off x="0" y="76200"/>
              <a:ext cx="7517702" cy="2728097"/>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Business Model</a:t>
              </a:r>
            </a:p>
          </p:txBody>
        </p:sp>
        <p:sp>
          <p:nvSpPr>
            <p:cNvPr id="4" name="TextBox 4"/>
            <p:cNvSpPr txBox="1"/>
            <p:nvPr/>
          </p:nvSpPr>
          <p:spPr>
            <a:xfrm>
              <a:off x="0" y="3536653"/>
              <a:ext cx="5751641" cy="616626"/>
            </a:xfrm>
            <a:prstGeom prst="rect">
              <a:avLst/>
            </a:prstGeom>
          </p:spPr>
          <p:txBody>
            <a:bodyPr lIns="0" tIns="0" rIns="0" bIns="0" rtlCol="0" anchor="t">
              <a:spAutoFit/>
            </a:bodyPr>
            <a:lstStyle/>
            <a:p>
              <a:pPr>
                <a:lnSpc>
                  <a:spcPts val="3919"/>
                </a:lnSpc>
                <a:spcBef>
                  <a:spcPct val="0"/>
                </a:spcBef>
              </a:pPr>
              <a:endParaRPr/>
            </a:p>
          </p:txBody>
        </p:sp>
      </p:grpSp>
      <p:grpSp>
        <p:nvGrpSpPr>
          <p:cNvPr id="5" name="Group 5"/>
          <p:cNvGrpSpPr/>
          <p:nvPr/>
        </p:nvGrpSpPr>
        <p:grpSpPr>
          <a:xfrm>
            <a:off x="7916475" y="829309"/>
            <a:ext cx="9210261" cy="7868918"/>
            <a:chOff x="0" y="0"/>
            <a:chExt cx="3807918" cy="3253350"/>
          </a:xfrm>
        </p:grpSpPr>
        <p:sp>
          <p:nvSpPr>
            <p:cNvPr id="6" name="Freeform 6"/>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7" name="Group 7"/>
          <p:cNvGrpSpPr/>
          <p:nvPr/>
        </p:nvGrpSpPr>
        <p:grpSpPr>
          <a:xfrm>
            <a:off x="8334126" y="829833"/>
            <a:ext cx="8925174" cy="8627858"/>
            <a:chOff x="0" y="0"/>
            <a:chExt cx="3690051" cy="3567128"/>
          </a:xfrm>
        </p:grpSpPr>
        <p:sp>
          <p:nvSpPr>
            <p:cNvPr id="8" name="Freeform 8"/>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sp>
        <p:nvSpPr>
          <p:cNvPr id="9" name="TextBox 9"/>
          <p:cNvSpPr txBox="1"/>
          <p:nvPr/>
        </p:nvSpPr>
        <p:spPr>
          <a:xfrm rot="-5400000">
            <a:off x="4853560" y="4819792"/>
            <a:ext cx="6527735" cy="413401"/>
          </a:xfrm>
          <a:prstGeom prst="rect">
            <a:avLst/>
          </a:prstGeom>
        </p:spPr>
        <p:txBody>
          <a:bodyPr lIns="0" tIns="0" rIns="0" bIns="0" rtlCol="0" anchor="t">
            <a:spAutoFit/>
          </a:bodyPr>
          <a:lstStyle/>
          <a:p>
            <a:pPr>
              <a:lnSpc>
                <a:spcPts val="3360"/>
              </a:lnSpc>
              <a:spcBef>
                <a:spcPct val="0"/>
              </a:spcBef>
            </a:pPr>
            <a:r>
              <a:rPr lang="en-US" sz="2400">
                <a:solidFill>
                  <a:srgbClr val="0048CD"/>
                </a:solidFill>
                <a:latin typeface="Space Mono"/>
              </a:rPr>
              <a:t>DEVQUEST</a:t>
            </a:r>
          </a:p>
        </p:txBody>
      </p:sp>
      <p:grpSp>
        <p:nvGrpSpPr>
          <p:cNvPr id="10" name="Group 10"/>
          <p:cNvGrpSpPr/>
          <p:nvPr/>
        </p:nvGrpSpPr>
        <p:grpSpPr>
          <a:xfrm rot="-10800000">
            <a:off x="1028700" y="8537985"/>
            <a:ext cx="720315" cy="720315"/>
            <a:chOff x="0" y="0"/>
            <a:chExt cx="960421" cy="960421"/>
          </a:xfrm>
        </p:grpSpPr>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0"/>
              <a:ext cx="960421" cy="960421"/>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34750" y="234750"/>
              <a:ext cx="490920" cy="490920"/>
            </a:xfrm>
            <a:prstGeom prst="rect">
              <a:avLst/>
            </a:prstGeom>
          </p:spPr>
        </p:pic>
      </p:grpSp>
      <p:grpSp>
        <p:nvGrpSpPr>
          <p:cNvPr id="13" name="Group 13"/>
          <p:cNvGrpSpPr/>
          <p:nvPr/>
        </p:nvGrpSpPr>
        <p:grpSpPr>
          <a:xfrm>
            <a:off x="9255289" y="2458510"/>
            <a:ext cx="7506002" cy="5121743"/>
            <a:chOff x="0" y="0"/>
            <a:chExt cx="10008002" cy="6828991"/>
          </a:xfrm>
        </p:grpSpPr>
        <p:sp>
          <p:nvSpPr>
            <p:cNvPr id="14" name="TextBox 14"/>
            <p:cNvSpPr txBox="1"/>
            <p:nvPr/>
          </p:nvSpPr>
          <p:spPr>
            <a:xfrm>
              <a:off x="0" y="-47625"/>
              <a:ext cx="10008002" cy="2215092"/>
            </a:xfrm>
            <a:prstGeom prst="rect">
              <a:avLst/>
            </a:prstGeom>
          </p:spPr>
          <p:txBody>
            <a:bodyPr lIns="0" tIns="0" rIns="0" bIns="0" rtlCol="0" anchor="t">
              <a:spAutoFit/>
            </a:bodyPr>
            <a:lstStyle/>
            <a:p>
              <a:pPr marL="690880" lvl="1" indent="-345440">
                <a:lnSpc>
                  <a:spcPts val="4480"/>
                </a:lnSpc>
                <a:buFont typeface="Arial"/>
                <a:buChar char="•"/>
              </a:pPr>
              <a:r>
                <a:rPr lang="en-US" sz="3200">
                  <a:solidFill>
                    <a:srgbClr val="FFFFFF"/>
                  </a:solidFill>
                  <a:latin typeface="Muli Regular"/>
                </a:rPr>
                <a:t>Subscription based curated pathways and quests built by industry experts</a:t>
              </a:r>
            </a:p>
          </p:txBody>
        </p:sp>
        <p:sp>
          <p:nvSpPr>
            <p:cNvPr id="15" name="TextBox 15"/>
            <p:cNvSpPr txBox="1"/>
            <p:nvPr/>
          </p:nvSpPr>
          <p:spPr>
            <a:xfrm>
              <a:off x="0" y="3051233"/>
              <a:ext cx="10008002" cy="1451060"/>
            </a:xfrm>
            <a:prstGeom prst="rect">
              <a:avLst/>
            </a:prstGeom>
          </p:spPr>
          <p:txBody>
            <a:bodyPr lIns="0" tIns="0" rIns="0" bIns="0" rtlCol="0" anchor="t">
              <a:spAutoFit/>
            </a:bodyPr>
            <a:lstStyle/>
            <a:p>
              <a:pPr marL="690880" lvl="1" indent="-345440">
                <a:lnSpc>
                  <a:spcPts val="4480"/>
                </a:lnSpc>
                <a:buFont typeface="Arial"/>
                <a:buChar char="•"/>
              </a:pPr>
              <a:r>
                <a:rPr lang="en-US" sz="3200">
                  <a:solidFill>
                    <a:srgbClr val="FFFFFF"/>
                  </a:solidFill>
                  <a:latin typeface="Muli Regular"/>
                </a:rPr>
                <a:t>Intergration with other non technichal upskilling platform</a:t>
              </a:r>
            </a:p>
          </p:txBody>
        </p:sp>
        <p:sp>
          <p:nvSpPr>
            <p:cNvPr id="16" name="TextBox 16"/>
            <p:cNvSpPr txBox="1"/>
            <p:nvPr/>
          </p:nvSpPr>
          <p:spPr>
            <a:xfrm>
              <a:off x="0" y="5386059"/>
              <a:ext cx="10008002" cy="1442932"/>
            </a:xfrm>
            <a:prstGeom prst="rect">
              <a:avLst/>
            </a:prstGeom>
          </p:spPr>
          <p:txBody>
            <a:bodyPr lIns="0" tIns="0" rIns="0" bIns="0" rtlCol="0" anchor="t">
              <a:spAutoFit/>
            </a:bodyPr>
            <a:lstStyle/>
            <a:p>
              <a:pPr marL="690880" lvl="1" indent="-345440">
                <a:lnSpc>
                  <a:spcPts val="4480"/>
                </a:lnSpc>
                <a:buFont typeface="Arial"/>
                <a:buChar char="•"/>
              </a:pPr>
              <a:r>
                <a:rPr lang="en-US" sz="3200">
                  <a:solidFill>
                    <a:srgbClr val="FFFFFF"/>
                  </a:solidFill>
                  <a:latin typeface="Muli Regular"/>
                </a:rPr>
                <a:t>Product placement of partners as rewards for weekly competitions </a:t>
              </a:r>
            </a:p>
          </p:txBody>
        </p:sp>
      </p:grpSp>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91363" y="4143659"/>
            <a:ext cx="4112950" cy="32903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6345954" y="1593532"/>
            <a:ext cx="5500051" cy="7429389"/>
            <a:chOff x="0" y="0"/>
            <a:chExt cx="7333402" cy="9905852"/>
          </a:xfrm>
        </p:grpSpPr>
        <p:grpSp>
          <p:nvGrpSpPr>
            <p:cNvPr id="3" name="Group 3"/>
            <p:cNvGrpSpPr/>
            <p:nvPr/>
          </p:nvGrpSpPr>
          <p:grpSpPr>
            <a:xfrm>
              <a:off x="200740" y="0"/>
              <a:ext cx="6931922" cy="9905852"/>
              <a:chOff x="0" y="0"/>
              <a:chExt cx="2075275" cy="2965609"/>
            </a:xfrm>
          </p:grpSpPr>
          <p:sp>
            <p:nvSpPr>
              <p:cNvPr id="4" name="Freeform 4"/>
              <p:cNvSpPr/>
              <p:nvPr/>
            </p:nvSpPr>
            <p:spPr>
              <a:xfrm>
                <a:off x="0" y="0"/>
                <a:ext cx="2075275" cy="2965609"/>
              </a:xfrm>
              <a:custGeom>
                <a:avLst/>
                <a:gdLst/>
                <a:ahLst/>
                <a:cxnLst/>
                <a:rect l="l" t="t" r="r" b="b"/>
                <a:pathLst>
                  <a:path w="2075275" h="2965609">
                    <a:moveTo>
                      <a:pt x="1950815" y="2965609"/>
                    </a:moveTo>
                    <a:lnTo>
                      <a:pt x="124460" y="2965609"/>
                    </a:lnTo>
                    <a:cubicBezTo>
                      <a:pt x="55880" y="2965609"/>
                      <a:pt x="0" y="2909729"/>
                      <a:pt x="0" y="2841149"/>
                    </a:cubicBezTo>
                    <a:lnTo>
                      <a:pt x="0" y="124460"/>
                    </a:lnTo>
                    <a:cubicBezTo>
                      <a:pt x="0" y="55880"/>
                      <a:pt x="55880" y="0"/>
                      <a:pt x="124460" y="0"/>
                    </a:cubicBezTo>
                    <a:lnTo>
                      <a:pt x="1950815" y="0"/>
                    </a:lnTo>
                    <a:cubicBezTo>
                      <a:pt x="2019395" y="0"/>
                      <a:pt x="2075275" y="55880"/>
                      <a:pt x="2075275" y="124460"/>
                    </a:cubicBezTo>
                    <a:lnTo>
                      <a:pt x="2075275" y="2841149"/>
                    </a:lnTo>
                    <a:cubicBezTo>
                      <a:pt x="2075275" y="2909729"/>
                      <a:pt x="2019395" y="2965609"/>
                      <a:pt x="1950815" y="2965609"/>
                    </a:cubicBezTo>
                    <a:close/>
                  </a:path>
                </a:pathLst>
              </a:custGeom>
              <a:solidFill>
                <a:srgbClr val="FFFFFF"/>
              </a:solidFill>
            </p:spPr>
          </p:sp>
        </p:grpSp>
        <p:sp>
          <p:nvSpPr>
            <p:cNvPr id="5" name="TextBox 5"/>
            <p:cNvSpPr txBox="1"/>
            <p:nvPr/>
          </p:nvSpPr>
          <p:spPr>
            <a:xfrm>
              <a:off x="0" y="659233"/>
              <a:ext cx="7333402" cy="1142057"/>
            </a:xfrm>
            <a:prstGeom prst="rect">
              <a:avLst/>
            </a:prstGeom>
          </p:spPr>
          <p:txBody>
            <a:bodyPr lIns="0" tIns="0" rIns="0" bIns="0" rtlCol="0" anchor="t">
              <a:spAutoFit/>
            </a:bodyPr>
            <a:lstStyle/>
            <a:p>
              <a:pPr algn="ctr">
                <a:lnSpc>
                  <a:spcPts val="7212"/>
                </a:lnSpc>
              </a:pPr>
              <a:r>
                <a:rPr lang="en-US" sz="5151">
                  <a:solidFill>
                    <a:srgbClr val="000000"/>
                  </a:solidFill>
                  <a:latin typeface="Open Sans Extra Bold"/>
                </a:rPr>
                <a:t>High schooler</a:t>
              </a:r>
            </a:p>
          </p:txBody>
        </p:sp>
      </p:grpSp>
      <p:grpSp>
        <p:nvGrpSpPr>
          <p:cNvPr id="6" name="Group 6"/>
          <p:cNvGrpSpPr/>
          <p:nvPr/>
        </p:nvGrpSpPr>
        <p:grpSpPr>
          <a:xfrm>
            <a:off x="12430335" y="1593844"/>
            <a:ext cx="5301285" cy="7429670"/>
            <a:chOff x="0" y="0"/>
            <a:chExt cx="7068380" cy="9906226"/>
          </a:xfrm>
        </p:grpSpPr>
        <p:grpSp>
          <p:nvGrpSpPr>
            <p:cNvPr id="7" name="Group 7"/>
            <p:cNvGrpSpPr/>
            <p:nvPr/>
          </p:nvGrpSpPr>
          <p:grpSpPr>
            <a:xfrm>
              <a:off x="0" y="0"/>
              <a:ext cx="7068380" cy="9906226"/>
              <a:chOff x="0" y="0"/>
              <a:chExt cx="2075275" cy="2908466"/>
            </a:xfrm>
          </p:grpSpPr>
          <p:sp>
            <p:nvSpPr>
              <p:cNvPr id="8" name="Freeform 8"/>
              <p:cNvSpPr/>
              <p:nvPr/>
            </p:nvSpPr>
            <p:spPr>
              <a:xfrm>
                <a:off x="0" y="0"/>
                <a:ext cx="2075275" cy="2908466"/>
              </a:xfrm>
              <a:custGeom>
                <a:avLst/>
                <a:gdLst/>
                <a:ahLst/>
                <a:cxnLst/>
                <a:rect l="l" t="t" r="r" b="b"/>
                <a:pathLst>
                  <a:path w="2075275" h="2908466">
                    <a:moveTo>
                      <a:pt x="1950815" y="2908466"/>
                    </a:moveTo>
                    <a:lnTo>
                      <a:pt x="124460" y="2908466"/>
                    </a:lnTo>
                    <a:cubicBezTo>
                      <a:pt x="55880" y="2908466"/>
                      <a:pt x="0" y="2852586"/>
                      <a:pt x="0" y="2784006"/>
                    </a:cubicBezTo>
                    <a:lnTo>
                      <a:pt x="0" y="124460"/>
                    </a:lnTo>
                    <a:cubicBezTo>
                      <a:pt x="0" y="55880"/>
                      <a:pt x="55880" y="0"/>
                      <a:pt x="124460" y="0"/>
                    </a:cubicBezTo>
                    <a:lnTo>
                      <a:pt x="1950815" y="0"/>
                    </a:lnTo>
                    <a:cubicBezTo>
                      <a:pt x="2019395" y="0"/>
                      <a:pt x="2075275" y="55880"/>
                      <a:pt x="2075275" y="124460"/>
                    </a:cubicBezTo>
                    <a:lnTo>
                      <a:pt x="2075275" y="2784007"/>
                    </a:lnTo>
                    <a:cubicBezTo>
                      <a:pt x="2075275" y="2852587"/>
                      <a:pt x="2019395" y="2908466"/>
                      <a:pt x="1950815" y="2908466"/>
                    </a:cubicBezTo>
                    <a:close/>
                  </a:path>
                </a:pathLst>
              </a:custGeom>
              <a:solidFill>
                <a:srgbClr val="FFFFFF"/>
              </a:solidFill>
            </p:spPr>
          </p:sp>
        </p:grpSp>
        <p:sp>
          <p:nvSpPr>
            <p:cNvPr id="9" name="TextBox 9"/>
            <p:cNvSpPr txBox="1"/>
            <p:nvPr/>
          </p:nvSpPr>
          <p:spPr>
            <a:xfrm>
              <a:off x="187766" y="543012"/>
              <a:ext cx="6692847" cy="1136636"/>
            </a:xfrm>
            <a:prstGeom prst="rect">
              <a:avLst/>
            </a:prstGeom>
          </p:spPr>
          <p:txBody>
            <a:bodyPr lIns="0" tIns="0" rIns="0" bIns="0" rtlCol="0" anchor="t">
              <a:spAutoFit/>
            </a:bodyPr>
            <a:lstStyle/>
            <a:p>
              <a:pPr algn="ctr">
                <a:lnSpc>
                  <a:spcPts val="7175"/>
                </a:lnSpc>
              </a:pPr>
              <a:r>
                <a:rPr lang="en-US" sz="5125">
                  <a:solidFill>
                    <a:srgbClr val="000000"/>
                  </a:solidFill>
                  <a:latin typeface="Open Sans Extra Bold"/>
                </a:rPr>
                <a:t>Undergrad</a:t>
              </a:r>
            </a:p>
          </p:txBody>
        </p:sp>
      </p:grpSp>
      <p:grpSp>
        <p:nvGrpSpPr>
          <p:cNvPr id="10" name="Group 10"/>
          <p:cNvGrpSpPr/>
          <p:nvPr/>
        </p:nvGrpSpPr>
        <p:grpSpPr>
          <a:xfrm>
            <a:off x="618137" y="1593532"/>
            <a:ext cx="5283041" cy="7400727"/>
            <a:chOff x="0" y="0"/>
            <a:chExt cx="7044055" cy="9867636"/>
          </a:xfrm>
        </p:grpSpPr>
        <p:grpSp>
          <p:nvGrpSpPr>
            <p:cNvPr id="11" name="Group 11"/>
            <p:cNvGrpSpPr/>
            <p:nvPr/>
          </p:nvGrpSpPr>
          <p:grpSpPr>
            <a:xfrm>
              <a:off x="0" y="0"/>
              <a:ext cx="7044055" cy="9867636"/>
              <a:chOff x="0" y="0"/>
              <a:chExt cx="2075275" cy="2907141"/>
            </a:xfrm>
          </p:grpSpPr>
          <p:sp>
            <p:nvSpPr>
              <p:cNvPr id="12" name="Freeform 12"/>
              <p:cNvSpPr/>
              <p:nvPr/>
            </p:nvSpPr>
            <p:spPr>
              <a:xfrm>
                <a:off x="0" y="0"/>
                <a:ext cx="2075275" cy="2907141"/>
              </a:xfrm>
              <a:custGeom>
                <a:avLst/>
                <a:gdLst/>
                <a:ahLst/>
                <a:cxnLst/>
                <a:rect l="l" t="t" r="r" b="b"/>
                <a:pathLst>
                  <a:path w="2075275" h="2907141">
                    <a:moveTo>
                      <a:pt x="1950815" y="2907141"/>
                    </a:moveTo>
                    <a:lnTo>
                      <a:pt x="124460" y="2907141"/>
                    </a:lnTo>
                    <a:cubicBezTo>
                      <a:pt x="55880" y="2907141"/>
                      <a:pt x="0" y="2851261"/>
                      <a:pt x="0" y="2782681"/>
                    </a:cubicBezTo>
                    <a:lnTo>
                      <a:pt x="0" y="124460"/>
                    </a:lnTo>
                    <a:cubicBezTo>
                      <a:pt x="0" y="55880"/>
                      <a:pt x="55880" y="0"/>
                      <a:pt x="124460" y="0"/>
                    </a:cubicBezTo>
                    <a:lnTo>
                      <a:pt x="1950815" y="0"/>
                    </a:lnTo>
                    <a:cubicBezTo>
                      <a:pt x="2019395" y="0"/>
                      <a:pt x="2075275" y="55880"/>
                      <a:pt x="2075275" y="124460"/>
                    </a:cubicBezTo>
                    <a:lnTo>
                      <a:pt x="2075275" y="2782681"/>
                    </a:lnTo>
                    <a:cubicBezTo>
                      <a:pt x="2075275" y="2851261"/>
                      <a:pt x="2019395" y="2907141"/>
                      <a:pt x="1950815" y="2907141"/>
                    </a:cubicBezTo>
                    <a:close/>
                  </a:path>
                </a:pathLst>
              </a:custGeom>
              <a:solidFill>
                <a:srgbClr val="FFFFFF"/>
              </a:solidFill>
            </p:spPr>
          </p:sp>
        </p:grpSp>
        <p:sp>
          <p:nvSpPr>
            <p:cNvPr id="13" name="TextBox 13"/>
            <p:cNvSpPr txBox="1"/>
            <p:nvPr/>
          </p:nvSpPr>
          <p:spPr>
            <a:xfrm>
              <a:off x="2414094" y="507901"/>
              <a:ext cx="2215867" cy="1144383"/>
            </a:xfrm>
            <a:prstGeom prst="rect">
              <a:avLst/>
            </a:prstGeom>
          </p:spPr>
          <p:txBody>
            <a:bodyPr lIns="0" tIns="0" rIns="0" bIns="0" rtlCol="0" anchor="t">
              <a:spAutoFit/>
            </a:bodyPr>
            <a:lstStyle/>
            <a:p>
              <a:pPr algn="ctr">
                <a:lnSpc>
                  <a:spcPts val="7163"/>
                </a:lnSpc>
              </a:pPr>
              <a:r>
                <a:rPr lang="en-US" sz="5116">
                  <a:solidFill>
                    <a:srgbClr val="000000"/>
                  </a:solidFill>
                  <a:latin typeface="Open Sans Extra Bold"/>
                </a:rPr>
                <a:t>Free</a:t>
              </a:r>
            </a:p>
          </p:txBody>
        </p:sp>
      </p:grpSp>
      <p:sp>
        <p:nvSpPr>
          <p:cNvPr id="14" name="TextBox 14"/>
          <p:cNvSpPr txBox="1"/>
          <p:nvPr/>
        </p:nvSpPr>
        <p:spPr>
          <a:xfrm>
            <a:off x="7562929" y="7632430"/>
            <a:ext cx="3162141" cy="670560"/>
          </a:xfrm>
          <a:prstGeom prst="rect">
            <a:avLst/>
          </a:prstGeom>
        </p:spPr>
        <p:txBody>
          <a:bodyPr lIns="0" tIns="0" rIns="0" bIns="0" rtlCol="0" anchor="t">
            <a:spAutoFit/>
          </a:bodyPr>
          <a:lstStyle/>
          <a:p>
            <a:pPr algn="ctr">
              <a:lnSpc>
                <a:spcPts val="5459"/>
              </a:lnSpc>
            </a:pPr>
            <a:r>
              <a:rPr lang="en-US" sz="3899" dirty="0">
                <a:solidFill>
                  <a:srgbClr val="000000"/>
                </a:solidFill>
                <a:latin typeface="Roboto Bold"/>
              </a:rPr>
              <a:t>Rs 299/month</a:t>
            </a:r>
          </a:p>
        </p:txBody>
      </p:sp>
      <p:sp>
        <p:nvSpPr>
          <p:cNvPr id="15" name="TextBox 15"/>
          <p:cNvSpPr txBox="1"/>
          <p:nvPr/>
        </p:nvSpPr>
        <p:spPr>
          <a:xfrm>
            <a:off x="6915519" y="5057303"/>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dicussion forums and doubt clearance</a:t>
            </a:r>
          </a:p>
        </p:txBody>
      </p:sp>
      <p:sp>
        <p:nvSpPr>
          <p:cNvPr id="16" name="TextBox 16"/>
          <p:cNvSpPr txBox="1"/>
          <p:nvPr/>
        </p:nvSpPr>
        <p:spPr>
          <a:xfrm>
            <a:off x="6915519" y="5997368"/>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unlockable reward chests for completion of quests</a:t>
            </a:r>
          </a:p>
        </p:txBody>
      </p:sp>
      <p:sp>
        <p:nvSpPr>
          <p:cNvPr id="17" name="TextBox 17"/>
          <p:cNvSpPr txBox="1"/>
          <p:nvPr/>
        </p:nvSpPr>
        <p:spPr>
          <a:xfrm>
            <a:off x="6915519" y="3177173"/>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Access to all highschooler quests</a:t>
            </a:r>
          </a:p>
        </p:txBody>
      </p:sp>
      <p:sp>
        <p:nvSpPr>
          <p:cNvPr id="18" name="TextBox 18"/>
          <p:cNvSpPr txBox="1"/>
          <p:nvPr/>
        </p:nvSpPr>
        <p:spPr>
          <a:xfrm>
            <a:off x="6915519" y="4117238"/>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Quest submission and review</a:t>
            </a:r>
          </a:p>
        </p:txBody>
      </p:sp>
      <p:sp>
        <p:nvSpPr>
          <p:cNvPr id="19" name="TextBox 19"/>
          <p:cNvSpPr txBox="1"/>
          <p:nvPr/>
        </p:nvSpPr>
        <p:spPr>
          <a:xfrm>
            <a:off x="1175365" y="4237090"/>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Free access to first quest on all roadmaps</a:t>
            </a:r>
          </a:p>
        </p:txBody>
      </p:sp>
      <p:sp>
        <p:nvSpPr>
          <p:cNvPr id="20" name="TextBox 20"/>
          <p:cNvSpPr txBox="1"/>
          <p:nvPr/>
        </p:nvSpPr>
        <p:spPr>
          <a:xfrm>
            <a:off x="1175365" y="3191644"/>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Access to roadmap previews </a:t>
            </a:r>
          </a:p>
        </p:txBody>
      </p:sp>
      <p:sp>
        <p:nvSpPr>
          <p:cNvPr id="21" name="TextBox 21"/>
          <p:cNvSpPr txBox="1"/>
          <p:nvPr/>
        </p:nvSpPr>
        <p:spPr>
          <a:xfrm>
            <a:off x="1175365" y="5278129"/>
            <a:ext cx="4360921" cy="426185"/>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Basic resources</a:t>
            </a:r>
          </a:p>
        </p:txBody>
      </p:sp>
      <p:sp>
        <p:nvSpPr>
          <p:cNvPr id="22" name="TextBox 22"/>
          <p:cNvSpPr txBox="1"/>
          <p:nvPr/>
        </p:nvSpPr>
        <p:spPr>
          <a:xfrm>
            <a:off x="12900517" y="5071774"/>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dicussion forums and doubt clearance</a:t>
            </a:r>
          </a:p>
        </p:txBody>
      </p:sp>
      <p:sp>
        <p:nvSpPr>
          <p:cNvPr id="23" name="TextBox 23"/>
          <p:cNvSpPr txBox="1"/>
          <p:nvPr/>
        </p:nvSpPr>
        <p:spPr>
          <a:xfrm>
            <a:off x="12900517" y="6011839"/>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unlockable reward chests for completion of quests</a:t>
            </a:r>
          </a:p>
        </p:txBody>
      </p:sp>
      <p:sp>
        <p:nvSpPr>
          <p:cNvPr id="24" name="TextBox 24"/>
          <p:cNvSpPr txBox="1"/>
          <p:nvPr/>
        </p:nvSpPr>
        <p:spPr>
          <a:xfrm>
            <a:off x="12900517" y="6951904"/>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Intership and job oppurtunities</a:t>
            </a:r>
          </a:p>
        </p:txBody>
      </p:sp>
      <p:sp>
        <p:nvSpPr>
          <p:cNvPr id="25" name="TextBox 25"/>
          <p:cNvSpPr txBox="1"/>
          <p:nvPr/>
        </p:nvSpPr>
        <p:spPr>
          <a:xfrm>
            <a:off x="12900517" y="3191644"/>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Access to all undergrad quests</a:t>
            </a:r>
          </a:p>
        </p:txBody>
      </p:sp>
      <p:sp>
        <p:nvSpPr>
          <p:cNvPr id="26" name="TextBox 26"/>
          <p:cNvSpPr txBox="1"/>
          <p:nvPr/>
        </p:nvSpPr>
        <p:spPr>
          <a:xfrm>
            <a:off x="12900517" y="4131709"/>
            <a:ext cx="4360921" cy="867838"/>
          </a:xfrm>
          <a:prstGeom prst="rect">
            <a:avLst/>
          </a:prstGeom>
        </p:spPr>
        <p:txBody>
          <a:bodyPr lIns="0" tIns="0" rIns="0" bIns="0" rtlCol="0" anchor="t">
            <a:spAutoFit/>
          </a:bodyPr>
          <a:lstStyle/>
          <a:p>
            <a:pPr marL="536293" lvl="1" indent="-268146">
              <a:lnSpc>
                <a:spcPts val="3477"/>
              </a:lnSpc>
              <a:buFont typeface="Arial"/>
              <a:buChar char="•"/>
            </a:pPr>
            <a:r>
              <a:rPr lang="en-US" sz="2483">
                <a:solidFill>
                  <a:srgbClr val="000000"/>
                </a:solidFill>
                <a:latin typeface="Open Sans"/>
              </a:rPr>
              <a:t>Quest submission and review</a:t>
            </a:r>
          </a:p>
        </p:txBody>
      </p:sp>
      <p:sp>
        <p:nvSpPr>
          <p:cNvPr id="27" name="TextBox 27"/>
          <p:cNvSpPr txBox="1"/>
          <p:nvPr/>
        </p:nvSpPr>
        <p:spPr>
          <a:xfrm>
            <a:off x="13499906" y="7632430"/>
            <a:ext cx="3162141" cy="670560"/>
          </a:xfrm>
          <a:prstGeom prst="rect">
            <a:avLst/>
          </a:prstGeom>
        </p:spPr>
        <p:txBody>
          <a:bodyPr lIns="0" tIns="0" rIns="0" bIns="0" rtlCol="0" anchor="t">
            <a:spAutoFit/>
          </a:bodyPr>
          <a:lstStyle/>
          <a:p>
            <a:pPr algn="ctr">
              <a:lnSpc>
                <a:spcPts val="5459"/>
              </a:lnSpc>
            </a:pPr>
            <a:r>
              <a:rPr lang="en-US" sz="3899" dirty="0">
                <a:solidFill>
                  <a:srgbClr val="000000"/>
                </a:solidFill>
                <a:latin typeface="Roboto Bold"/>
              </a:rPr>
              <a:t>Rs 499/month</a:t>
            </a:r>
          </a:p>
        </p:txBody>
      </p:sp>
      <p:sp>
        <p:nvSpPr>
          <p:cNvPr id="28" name="TextBox 28"/>
          <p:cNvSpPr txBox="1"/>
          <p:nvPr/>
        </p:nvSpPr>
        <p:spPr>
          <a:xfrm>
            <a:off x="1912554" y="7625483"/>
            <a:ext cx="2593816" cy="670560"/>
          </a:xfrm>
          <a:prstGeom prst="rect">
            <a:avLst/>
          </a:prstGeom>
        </p:spPr>
        <p:txBody>
          <a:bodyPr lIns="0" tIns="0" rIns="0" bIns="0" rtlCol="0" anchor="t">
            <a:spAutoFit/>
          </a:bodyPr>
          <a:lstStyle/>
          <a:p>
            <a:pPr algn="ctr">
              <a:lnSpc>
                <a:spcPts val="5459"/>
              </a:lnSpc>
            </a:pPr>
            <a:r>
              <a:rPr lang="en-US" sz="3899" dirty="0">
                <a:solidFill>
                  <a:srgbClr val="000000"/>
                </a:solidFill>
                <a:latin typeface="Roboto Bold"/>
              </a:rPr>
              <a:t>Rs 0/month</a:t>
            </a:r>
          </a:p>
        </p:txBody>
      </p:sp>
      <p:grpSp>
        <p:nvGrpSpPr>
          <p:cNvPr id="29" name="Group 29"/>
          <p:cNvGrpSpPr/>
          <p:nvPr/>
        </p:nvGrpSpPr>
        <p:grpSpPr>
          <a:xfrm>
            <a:off x="4506370" y="334139"/>
            <a:ext cx="9275260" cy="694561"/>
            <a:chOff x="0" y="0"/>
            <a:chExt cx="12367013" cy="926081"/>
          </a:xfrm>
        </p:grpSpPr>
        <p:pic>
          <p:nvPicPr>
            <p:cNvPr id="30" name="Picture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614138" cy="926081"/>
            </a:xfrm>
            <a:prstGeom prst="rect">
              <a:avLst/>
            </a:prstGeom>
          </p:spPr>
        </p:pic>
        <p:sp>
          <p:nvSpPr>
            <p:cNvPr id="31" name="TextBox 31"/>
            <p:cNvSpPr txBox="1"/>
            <p:nvPr/>
          </p:nvSpPr>
          <p:spPr>
            <a:xfrm>
              <a:off x="919938" y="-9400"/>
              <a:ext cx="11447075" cy="868680"/>
            </a:xfrm>
            <a:prstGeom prst="rect">
              <a:avLst/>
            </a:prstGeom>
          </p:spPr>
          <p:txBody>
            <a:bodyPr lIns="0" tIns="0" rIns="0" bIns="0" rtlCol="0" anchor="t">
              <a:spAutoFit/>
            </a:bodyPr>
            <a:lstStyle/>
            <a:p>
              <a:pPr algn="ctr">
                <a:lnSpc>
                  <a:spcPts val="5459"/>
                </a:lnSpc>
              </a:pPr>
              <a:r>
                <a:rPr lang="en-US" sz="3899">
                  <a:solidFill>
                    <a:srgbClr val="FFFFFF"/>
                  </a:solidFill>
                  <a:latin typeface="Roboto Bold"/>
                </a:rPr>
                <a:t>Revenue Model : Pathways and quests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9519562" y="1028176"/>
            <a:ext cx="5467466" cy="8229600"/>
            <a:chOff x="0" y="0"/>
            <a:chExt cx="3247482" cy="4888092"/>
          </a:xfrm>
        </p:grpSpPr>
        <p:sp>
          <p:nvSpPr>
            <p:cNvPr id="3" name="Freeform 3"/>
            <p:cNvSpPr/>
            <p:nvPr/>
          </p:nvSpPr>
          <p:spPr>
            <a:xfrm>
              <a:off x="0" y="0"/>
              <a:ext cx="3247482" cy="4888092"/>
            </a:xfrm>
            <a:custGeom>
              <a:avLst/>
              <a:gdLst/>
              <a:ahLst/>
              <a:cxnLst/>
              <a:rect l="l" t="t" r="r" b="b"/>
              <a:pathLst>
                <a:path w="3247482" h="4888092">
                  <a:moveTo>
                    <a:pt x="3123022" y="4888092"/>
                  </a:moveTo>
                  <a:lnTo>
                    <a:pt x="124460" y="4888092"/>
                  </a:lnTo>
                  <a:cubicBezTo>
                    <a:pt x="55880" y="4888092"/>
                    <a:pt x="0" y="4832212"/>
                    <a:pt x="0" y="4763632"/>
                  </a:cubicBezTo>
                  <a:lnTo>
                    <a:pt x="0" y="124460"/>
                  </a:lnTo>
                  <a:cubicBezTo>
                    <a:pt x="0" y="55880"/>
                    <a:pt x="55880" y="0"/>
                    <a:pt x="124460" y="0"/>
                  </a:cubicBezTo>
                  <a:lnTo>
                    <a:pt x="3123022" y="0"/>
                  </a:lnTo>
                  <a:cubicBezTo>
                    <a:pt x="3191602" y="0"/>
                    <a:pt x="3247482" y="55880"/>
                    <a:pt x="3247482" y="124460"/>
                  </a:cubicBezTo>
                  <a:lnTo>
                    <a:pt x="3247482" y="4763632"/>
                  </a:lnTo>
                  <a:cubicBezTo>
                    <a:pt x="3247482" y="4832212"/>
                    <a:pt x="3191602" y="4888092"/>
                    <a:pt x="3123022" y="4888092"/>
                  </a:cubicBezTo>
                  <a:close/>
                </a:path>
              </a:pathLst>
            </a:custGeom>
            <a:solidFill>
              <a:srgbClr val="75C7FB"/>
            </a:solidFill>
          </p:spPr>
        </p:sp>
      </p:grpSp>
      <p:grpSp>
        <p:nvGrpSpPr>
          <p:cNvPr id="4" name="Group 4"/>
          <p:cNvGrpSpPr/>
          <p:nvPr/>
        </p:nvGrpSpPr>
        <p:grpSpPr>
          <a:xfrm>
            <a:off x="7350519" y="1028176"/>
            <a:ext cx="7291256" cy="1724719"/>
            <a:chOff x="0" y="0"/>
            <a:chExt cx="4393297" cy="1039218"/>
          </a:xfrm>
        </p:grpSpPr>
        <p:sp>
          <p:nvSpPr>
            <p:cNvPr id="5" name="Freeform 5"/>
            <p:cNvSpPr/>
            <p:nvPr/>
          </p:nvSpPr>
          <p:spPr>
            <a:xfrm>
              <a:off x="0" y="0"/>
              <a:ext cx="4393297" cy="1039218"/>
            </a:xfrm>
            <a:custGeom>
              <a:avLst/>
              <a:gdLst/>
              <a:ahLst/>
              <a:cxnLst/>
              <a:rect l="l" t="t" r="r" b="b"/>
              <a:pathLst>
                <a:path w="4393297" h="1039218">
                  <a:moveTo>
                    <a:pt x="4268837" y="1039218"/>
                  </a:moveTo>
                  <a:lnTo>
                    <a:pt x="124460" y="1039218"/>
                  </a:lnTo>
                  <a:cubicBezTo>
                    <a:pt x="55880" y="1039218"/>
                    <a:pt x="0" y="983338"/>
                    <a:pt x="0" y="914758"/>
                  </a:cubicBezTo>
                  <a:lnTo>
                    <a:pt x="0" y="124460"/>
                  </a:lnTo>
                  <a:cubicBezTo>
                    <a:pt x="0" y="55880"/>
                    <a:pt x="55880" y="0"/>
                    <a:pt x="124460" y="0"/>
                  </a:cubicBezTo>
                  <a:lnTo>
                    <a:pt x="4268837" y="0"/>
                  </a:lnTo>
                  <a:cubicBezTo>
                    <a:pt x="4337417" y="0"/>
                    <a:pt x="4393297" y="55880"/>
                    <a:pt x="4393297" y="124460"/>
                  </a:cubicBezTo>
                  <a:lnTo>
                    <a:pt x="4393297" y="914758"/>
                  </a:lnTo>
                  <a:cubicBezTo>
                    <a:pt x="4393297" y="983338"/>
                    <a:pt x="4337417" y="1039218"/>
                    <a:pt x="4268837" y="1039218"/>
                  </a:cubicBezTo>
                  <a:close/>
                </a:path>
              </a:pathLst>
            </a:custGeom>
            <a:solidFill>
              <a:srgbClr val="FFFFFF"/>
            </a:solidFill>
          </p:spPr>
        </p:sp>
      </p:grpSp>
      <p:grpSp>
        <p:nvGrpSpPr>
          <p:cNvPr id="6" name="Group 6"/>
          <p:cNvGrpSpPr/>
          <p:nvPr/>
        </p:nvGrpSpPr>
        <p:grpSpPr>
          <a:xfrm>
            <a:off x="7350519" y="5108803"/>
            <a:ext cx="7291256" cy="1724719"/>
            <a:chOff x="0" y="0"/>
            <a:chExt cx="4393297" cy="1039218"/>
          </a:xfrm>
        </p:grpSpPr>
        <p:sp>
          <p:nvSpPr>
            <p:cNvPr id="7" name="Freeform 7"/>
            <p:cNvSpPr/>
            <p:nvPr/>
          </p:nvSpPr>
          <p:spPr>
            <a:xfrm>
              <a:off x="0" y="0"/>
              <a:ext cx="4393297" cy="1039218"/>
            </a:xfrm>
            <a:custGeom>
              <a:avLst/>
              <a:gdLst/>
              <a:ahLst/>
              <a:cxnLst/>
              <a:rect l="l" t="t" r="r" b="b"/>
              <a:pathLst>
                <a:path w="4393297" h="1039218">
                  <a:moveTo>
                    <a:pt x="4268837" y="1039218"/>
                  </a:moveTo>
                  <a:lnTo>
                    <a:pt x="124460" y="1039218"/>
                  </a:lnTo>
                  <a:cubicBezTo>
                    <a:pt x="55880" y="1039218"/>
                    <a:pt x="0" y="983338"/>
                    <a:pt x="0" y="914758"/>
                  </a:cubicBezTo>
                  <a:lnTo>
                    <a:pt x="0" y="124460"/>
                  </a:lnTo>
                  <a:cubicBezTo>
                    <a:pt x="0" y="55880"/>
                    <a:pt x="55880" y="0"/>
                    <a:pt x="124460" y="0"/>
                  </a:cubicBezTo>
                  <a:lnTo>
                    <a:pt x="4268837" y="0"/>
                  </a:lnTo>
                  <a:cubicBezTo>
                    <a:pt x="4337417" y="0"/>
                    <a:pt x="4393297" y="55880"/>
                    <a:pt x="4393297" y="124460"/>
                  </a:cubicBezTo>
                  <a:lnTo>
                    <a:pt x="4393297" y="914758"/>
                  </a:lnTo>
                  <a:cubicBezTo>
                    <a:pt x="4393297" y="983338"/>
                    <a:pt x="4337417" y="1039218"/>
                    <a:pt x="4268837" y="1039218"/>
                  </a:cubicBezTo>
                  <a:close/>
                </a:path>
              </a:pathLst>
            </a:custGeom>
            <a:solidFill>
              <a:srgbClr val="FFFFFF"/>
            </a:solidFill>
          </p:spPr>
        </p:sp>
      </p:grpSp>
      <p:grpSp>
        <p:nvGrpSpPr>
          <p:cNvPr id="8" name="Group 8"/>
          <p:cNvGrpSpPr/>
          <p:nvPr/>
        </p:nvGrpSpPr>
        <p:grpSpPr>
          <a:xfrm>
            <a:off x="9981010" y="3068489"/>
            <a:ext cx="7278290" cy="1724719"/>
            <a:chOff x="0" y="0"/>
            <a:chExt cx="4385484" cy="1039218"/>
          </a:xfrm>
        </p:grpSpPr>
        <p:sp>
          <p:nvSpPr>
            <p:cNvPr id="9" name="Freeform 9"/>
            <p:cNvSpPr/>
            <p:nvPr/>
          </p:nvSpPr>
          <p:spPr>
            <a:xfrm>
              <a:off x="0" y="0"/>
              <a:ext cx="4385484" cy="1039218"/>
            </a:xfrm>
            <a:custGeom>
              <a:avLst/>
              <a:gdLst/>
              <a:ahLst/>
              <a:cxnLst/>
              <a:rect l="l" t="t" r="r" b="b"/>
              <a:pathLst>
                <a:path w="4385484" h="1039218">
                  <a:moveTo>
                    <a:pt x="4261024" y="1039218"/>
                  </a:moveTo>
                  <a:lnTo>
                    <a:pt x="124460" y="1039218"/>
                  </a:lnTo>
                  <a:cubicBezTo>
                    <a:pt x="55880" y="1039218"/>
                    <a:pt x="0" y="983338"/>
                    <a:pt x="0" y="914758"/>
                  </a:cubicBezTo>
                  <a:lnTo>
                    <a:pt x="0" y="124460"/>
                  </a:lnTo>
                  <a:cubicBezTo>
                    <a:pt x="0" y="55880"/>
                    <a:pt x="55880" y="0"/>
                    <a:pt x="124460" y="0"/>
                  </a:cubicBezTo>
                  <a:lnTo>
                    <a:pt x="4261024" y="0"/>
                  </a:lnTo>
                  <a:cubicBezTo>
                    <a:pt x="4329604" y="0"/>
                    <a:pt x="4385484" y="55880"/>
                    <a:pt x="4385484" y="124460"/>
                  </a:cubicBezTo>
                  <a:lnTo>
                    <a:pt x="4385484" y="914758"/>
                  </a:lnTo>
                  <a:cubicBezTo>
                    <a:pt x="4385484" y="983338"/>
                    <a:pt x="4329604" y="1039218"/>
                    <a:pt x="4261024" y="1039218"/>
                  </a:cubicBezTo>
                  <a:close/>
                </a:path>
              </a:pathLst>
            </a:custGeom>
            <a:solidFill>
              <a:srgbClr val="FFFFFF"/>
            </a:solidFill>
          </p:spPr>
        </p:sp>
      </p:grpSp>
      <p:grpSp>
        <p:nvGrpSpPr>
          <p:cNvPr id="10" name="Group 10"/>
          <p:cNvGrpSpPr/>
          <p:nvPr/>
        </p:nvGrpSpPr>
        <p:grpSpPr>
          <a:xfrm>
            <a:off x="9981010" y="7149116"/>
            <a:ext cx="7278290" cy="1724719"/>
            <a:chOff x="0" y="0"/>
            <a:chExt cx="4385484" cy="1039218"/>
          </a:xfrm>
        </p:grpSpPr>
        <p:sp>
          <p:nvSpPr>
            <p:cNvPr id="11" name="Freeform 11"/>
            <p:cNvSpPr/>
            <p:nvPr/>
          </p:nvSpPr>
          <p:spPr>
            <a:xfrm>
              <a:off x="0" y="0"/>
              <a:ext cx="4385484" cy="1039218"/>
            </a:xfrm>
            <a:custGeom>
              <a:avLst/>
              <a:gdLst/>
              <a:ahLst/>
              <a:cxnLst/>
              <a:rect l="l" t="t" r="r" b="b"/>
              <a:pathLst>
                <a:path w="4385484" h="1039218">
                  <a:moveTo>
                    <a:pt x="4261024" y="1039218"/>
                  </a:moveTo>
                  <a:lnTo>
                    <a:pt x="124460" y="1039218"/>
                  </a:lnTo>
                  <a:cubicBezTo>
                    <a:pt x="55880" y="1039218"/>
                    <a:pt x="0" y="983338"/>
                    <a:pt x="0" y="914758"/>
                  </a:cubicBezTo>
                  <a:lnTo>
                    <a:pt x="0" y="124460"/>
                  </a:lnTo>
                  <a:cubicBezTo>
                    <a:pt x="0" y="55880"/>
                    <a:pt x="55880" y="0"/>
                    <a:pt x="124460" y="0"/>
                  </a:cubicBezTo>
                  <a:lnTo>
                    <a:pt x="4261024" y="0"/>
                  </a:lnTo>
                  <a:cubicBezTo>
                    <a:pt x="4329604" y="0"/>
                    <a:pt x="4385484" y="55880"/>
                    <a:pt x="4385484" y="124460"/>
                  </a:cubicBezTo>
                  <a:lnTo>
                    <a:pt x="4385484" y="914758"/>
                  </a:lnTo>
                  <a:cubicBezTo>
                    <a:pt x="4385484" y="983338"/>
                    <a:pt x="4329604" y="1039218"/>
                    <a:pt x="4261024" y="1039218"/>
                  </a:cubicBezTo>
                  <a:close/>
                </a:path>
              </a:pathLst>
            </a:custGeom>
            <a:solidFill>
              <a:srgbClr val="FFFFFF"/>
            </a:solidFill>
          </p:spPr>
        </p:sp>
      </p:grpSp>
      <p:sp>
        <p:nvSpPr>
          <p:cNvPr id="12" name="TextBox 12"/>
          <p:cNvSpPr txBox="1"/>
          <p:nvPr/>
        </p:nvSpPr>
        <p:spPr>
          <a:xfrm>
            <a:off x="9770987" y="1205785"/>
            <a:ext cx="4660765" cy="1186815"/>
          </a:xfrm>
          <a:prstGeom prst="rect">
            <a:avLst/>
          </a:prstGeom>
        </p:spPr>
        <p:txBody>
          <a:bodyPr lIns="0" tIns="0" rIns="0" bIns="0" rtlCol="0" anchor="t">
            <a:spAutoFit/>
          </a:bodyPr>
          <a:lstStyle/>
          <a:p>
            <a:pPr marL="0" lvl="0" indent="0">
              <a:lnSpc>
                <a:spcPts val="3119"/>
              </a:lnSpc>
              <a:spcBef>
                <a:spcPct val="0"/>
              </a:spcBef>
            </a:pPr>
            <a:r>
              <a:rPr lang="en-US" sz="2399" spc="-23">
                <a:solidFill>
                  <a:srgbClr val="0048CD"/>
                </a:solidFill>
                <a:latin typeface="Inknut Antiqua Medium"/>
              </a:rPr>
              <a:t>Bring in industry expert to design courses on the platform</a:t>
            </a:r>
          </a:p>
        </p:txBody>
      </p:sp>
      <p:grpSp>
        <p:nvGrpSpPr>
          <p:cNvPr id="13" name="Group 13"/>
          <p:cNvGrpSpPr/>
          <p:nvPr/>
        </p:nvGrpSpPr>
        <p:grpSpPr>
          <a:xfrm>
            <a:off x="9207785" y="5584200"/>
            <a:ext cx="5787168" cy="1407883"/>
            <a:chOff x="0" y="0"/>
            <a:chExt cx="7716224" cy="1877177"/>
          </a:xfrm>
        </p:grpSpPr>
        <p:sp>
          <p:nvSpPr>
            <p:cNvPr id="14" name="TextBox 14"/>
            <p:cNvSpPr txBox="1"/>
            <p:nvPr/>
          </p:nvSpPr>
          <p:spPr>
            <a:xfrm>
              <a:off x="0" y="-28575"/>
              <a:ext cx="7716224" cy="1214017"/>
            </a:xfrm>
            <a:prstGeom prst="rect">
              <a:avLst/>
            </a:prstGeom>
          </p:spPr>
          <p:txBody>
            <a:bodyPr lIns="0" tIns="0" rIns="0" bIns="0" rtlCol="0" anchor="t">
              <a:spAutoFit/>
            </a:bodyPr>
            <a:lstStyle/>
            <a:p>
              <a:pPr marL="0" lvl="0" indent="0">
                <a:lnSpc>
                  <a:spcPts val="3640"/>
                </a:lnSpc>
                <a:spcBef>
                  <a:spcPct val="0"/>
                </a:spcBef>
              </a:pPr>
              <a:r>
                <a:rPr lang="en-US" sz="2799" spc="-27">
                  <a:solidFill>
                    <a:srgbClr val="0048CD"/>
                  </a:solidFill>
                  <a:latin typeface="Inknut Antiqua Medium Bold"/>
                </a:rPr>
                <a:t>Partner up with companies to promote their product</a:t>
              </a:r>
            </a:p>
          </p:txBody>
        </p:sp>
        <p:sp>
          <p:nvSpPr>
            <p:cNvPr id="15" name="TextBox 15"/>
            <p:cNvSpPr txBox="1"/>
            <p:nvPr/>
          </p:nvSpPr>
          <p:spPr>
            <a:xfrm>
              <a:off x="0" y="1341792"/>
              <a:ext cx="7716224" cy="535385"/>
            </a:xfrm>
            <a:prstGeom prst="rect">
              <a:avLst/>
            </a:prstGeom>
          </p:spPr>
          <p:txBody>
            <a:bodyPr lIns="0" tIns="0" rIns="0" bIns="0" rtlCol="0" anchor="t">
              <a:spAutoFit/>
            </a:bodyPr>
            <a:lstStyle/>
            <a:p>
              <a:pPr>
                <a:lnSpc>
                  <a:spcPts val="3359"/>
                </a:lnSpc>
                <a:spcBef>
                  <a:spcPct val="0"/>
                </a:spcBef>
              </a:pPr>
              <a:endParaRPr/>
            </a:p>
          </p:txBody>
        </p:sp>
      </p:grpSp>
      <p:grpSp>
        <p:nvGrpSpPr>
          <p:cNvPr id="16" name="Group 16"/>
          <p:cNvGrpSpPr/>
          <p:nvPr/>
        </p:nvGrpSpPr>
        <p:grpSpPr>
          <a:xfrm>
            <a:off x="11567800" y="7304993"/>
            <a:ext cx="5870327" cy="1870204"/>
            <a:chOff x="0" y="0"/>
            <a:chExt cx="7827102" cy="2493605"/>
          </a:xfrm>
        </p:grpSpPr>
        <p:sp>
          <p:nvSpPr>
            <p:cNvPr id="17" name="TextBox 17"/>
            <p:cNvSpPr txBox="1"/>
            <p:nvPr/>
          </p:nvSpPr>
          <p:spPr>
            <a:xfrm>
              <a:off x="0" y="-28575"/>
              <a:ext cx="7827102" cy="1830445"/>
            </a:xfrm>
            <a:prstGeom prst="rect">
              <a:avLst/>
            </a:prstGeom>
          </p:spPr>
          <p:txBody>
            <a:bodyPr lIns="0" tIns="0" rIns="0" bIns="0" rtlCol="0" anchor="t">
              <a:spAutoFit/>
            </a:bodyPr>
            <a:lstStyle/>
            <a:p>
              <a:pPr marL="0" lvl="0" indent="0">
                <a:lnSpc>
                  <a:spcPts val="3640"/>
                </a:lnSpc>
                <a:spcBef>
                  <a:spcPct val="0"/>
                </a:spcBef>
              </a:pPr>
              <a:r>
                <a:rPr lang="en-US" sz="2800" spc="-28">
                  <a:solidFill>
                    <a:srgbClr val="0048CD"/>
                  </a:solidFill>
                  <a:latin typeface="Inknut Antiqua Medium Bold"/>
                </a:rPr>
                <a:t>Intergration with other non technichal upskilling platform</a:t>
              </a:r>
            </a:p>
          </p:txBody>
        </p:sp>
        <p:sp>
          <p:nvSpPr>
            <p:cNvPr id="18" name="TextBox 18"/>
            <p:cNvSpPr txBox="1"/>
            <p:nvPr/>
          </p:nvSpPr>
          <p:spPr>
            <a:xfrm>
              <a:off x="0" y="1958220"/>
              <a:ext cx="7827102" cy="535385"/>
            </a:xfrm>
            <a:prstGeom prst="rect">
              <a:avLst/>
            </a:prstGeom>
          </p:spPr>
          <p:txBody>
            <a:bodyPr lIns="0" tIns="0" rIns="0" bIns="0" rtlCol="0" anchor="t">
              <a:spAutoFit/>
            </a:bodyPr>
            <a:lstStyle/>
            <a:p>
              <a:pPr>
                <a:lnSpc>
                  <a:spcPts val="3359"/>
                </a:lnSpc>
                <a:spcBef>
                  <a:spcPct val="0"/>
                </a:spcBef>
              </a:pPr>
              <a:endParaRPr/>
            </a:p>
          </p:txBody>
        </p:sp>
      </p:grpSp>
      <p:sp>
        <p:nvSpPr>
          <p:cNvPr id="19" name="TextBox 19"/>
          <p:cNvSpPr txBox="1"/>
          <p:nvPr/>
        </p:nvSpPr>
        <p:spPr>
          <a:xfrm>
            <a:off x="11664256" y="3501913"/>
            <a:ext cx="5114945" cy="455336"/>
          </a:xfrm>
          <a:prstGeom prst="rect">
            <a:avLst/>
          </a:prstGeom>
        </p:spPr>
        <p:txBody>
          <a:bodyPr lIns="0" tIns="0" rIns="0" bIns="0" rtlCol="0" anchor="t">
            <a:spAutoFit/>
          </a:bodyPr>
          <a:lstStyle/>
          <a:p>
            <a:pPr marL="0" lvl="0" indent="0">
              <a:lnSpc>
                <a:spcPts val="3640"/>
              </a:lnSpc>
              <a:spcBef>
                <a:spcPct val="0"/>
              </a:spcBef>
            </a:pPr>
            <a:endParaRPr/>
          </a:p>
        </p:txBody>
      </p:sp>
      <p:grpSp>
        <p:nvGrpSpPr>
          <p:cNvPr id="20" name="Group 20"/>
          <p:cNvGrpSpPr/>
          <p:nvPr/>
        </p:nvGrpSpPr>
        <p:grpSpPr>
          <a:xfrm>
            <a:off x="1028700" y="3716520"/>
            <a:ext cx="5735181" cy="2853960"/>
            <a:chOff x="0" y="0"/>
            <a:chExt cx="7646909" cy="3805281"/>
          </a:xfrm>
        </p:grpSpPr>
        <p:sp>
          <p:nvSpPr>
            <p:cNvPr id="21" name="TextBox 21"/>
            <p:cNvSpPr txBox="1"/>
            <p:nvPr/>
          </p:nvSpPr>
          <p:spPr>
            <a:xfrm>
              <a:off x="0" y="76200"/>
              <a:ext cx="7646909" cy="2727313"/>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Future Roadmap</a:t>
              </a:r>
            </a:p>
          </p:txBody>
        </p:sp>
        <p:sp>
          <p:nvSpPr>
            <p:cNvPr id="22" name="TextBox 22"/>
            <p:cNvSpPr txBox="1"/>
            <p:nvPr/>
          </p:nvSpPr>
          <p:spPr>
            <a:xfrm>
              <a:off x="0" y="3188655"/>
              <a:ext cx="6671092" cy="616626"/>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Muli Regular"/>
                </a:rPr>
                <a:t>Our next steps and goals</a:t>
              </a:r>
            </a:p>
          </p:txBody>
        </p:sp>
      </p:grpSp>
      <p:pic>
        <p:nvPicPr>
          <p:cNvPr id="23" name="Picture 2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000746" y="1388471"/>
            <a:ext cx="1181329" cy="1004129"/>
          </a:xfrm>
          <a:prstGeom prst="rect">
            <a:avLst/>
          </a:prstGeom>
        </p:spPr>
      </p:pic>
      <p:pic>
        <p:nvPicPr>
          <p:cNvPr id="24" name="Picture 2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741780" y="5584200"/>
            <a:ext cx="1228452" cy="773925"/>
          </a:xfrm>
          <a:prstGeom prst="rect">
            <a:avLst/>
          </a:prstGeom>
        </p:spPr>
      </p:pic>
      <p:pic>
        <p:nvPicPr>
          <p:cNvPr id="25" name="Picture 2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35373" y="3461116"/>
            <a:ext cx="911283" cy="939467"/>
          </a:xfrm>
          <a:prstGeom prst="rect">
            <a:avLst/>
          </a:prstGeom>
        </p:spPr>
      </p:pic>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324859" y="7564052"/>
            <a:ext cx="841156" cy="894846"/>
          </a:xfrm>
          <a:prstGeom prst="rect">
            <a:avLst/>
          </a:prstGeom>
        </p:spPr>
      </p:pic>
      <p:grpSp>
        <p:nvGrpSpPr>
          <p:cNvPr id="27" name="Group 27"/>
          <p:cNvGrpSpPr/>
          <p:nvPr/>
        </p:nvGrpSpPr>
        <p:grpSpPr>
          <a:xfrm rot="-10800000">
            <a:off x="1028700" y="8537985"/>
            <a:ext cx="720315" cy="720315"/>
            <a:chOff x="0" y="0"/>
            <a:chExt cx="960421" cy="960421"/>
          </a:xfrm>
        </p:grpSpPr>
        <p:pic>
          <p:nvPicPr>
            <p:cNvPr id="28" name="Picture 2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0" y="0"/>
              <a:ext cx="960421" cy="960421"/>
            </a:xfrm>
            <a:prstGeom prst="rect">
              <a:avLst/>
            </a:prstGeom>
          </p:spPr>
        </p:pic>
        <p:pic>
          <p:nvPicPr>
            <p:cNvPr id="29" name="Picture 2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4750" y="234750"/>
              <a:ext cx="490920" cy="490920"/>
            </a:xfrm>
            <a:prstGeom prst="rect">
              <a:avLst/>
            </a:prstGeom>
          </p:spPr>
        </p:pic>
      </p:grpSp>
      <p:sp>
        <p:nvSpPr>
          <p:cNvPr id="30" name="TextBox 30"/>
          <p:cNvSpPr txBox="1"/>
          <p:nvPr/>
        </p:nvSpPr>
        <p:spPr>
          <a:xfrm>
            <a:off x="11664256" y="3323154"/>
            <a:ext cx="4660765" cy="1186815"/>
          </a:xfrm>
          <a:prstGeom prst="rect">
            <a:avLst/>
          </a:prstGeom>
        </p:spPr>
        <p:txBody>
          <a:bodyPr lIns="0" tIns="0" rIns="0" bIns="0" rtlCol="0" anchor="t">
            <a:spAutoFit/>
          </a:bodyPr>
          <a:lstStyle/>
          <a:p>
            <a:pPr marL="0" lvl="0" indent="0">
              <a:lnSpc>
                <a:spcPts val="3119"/>
              </a:lnSpc>
              <a:spcBef>
                <a:spcPct val="0"/>
              </a:spcBef>
            </a:pPr>
            <a:r>
              <a:rPr lang="en-US" sz="2399" spc="-23">
                <a:solidFill>
                  <a:srgbClr val="0048CD"/>
                </a:solidFill>
                <a:latin typeface="Inknut Antiqua Medium"/>
              </a:rPr>
              <a:t>Partner up with startups and  companies to provide jobs and offers to students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29596" y="8537985"/>
            <a:ext cx="2232723" cy="2076432"/>
          </a:xfrm>
          <a:prstGeom prst="rect">
            <a:avLst/>
          </a:prstGeom>
        </p:spPr>
      </p:pic>
      <p:grpSp>
        <p:nvGrpSpPr>
          <p:cNvPr id="3" name="Group 3"/>
          <p:cNvGrpSpPr/>
          <p:nvPr/>
        </p:nvGrpSpPr>
        <p:grpSpPr>
          <a:xfrm>
            <a:off x="8270734" y="5601726"/>
            <a:ext cx="7786270" cy="1442350"/>
            <a:chOff x="0" y="0"/>
            <a:chExt cx="4026687" cy="745915"/>
          </a:xfrm>
        </p:grpSpPr>
        <p:sp>
          <p:nvSpPr>
            <p:cNvPr id="4" name="Freeform 4"/>
            <p:cNvSpPr/>
            <p:nvPr/>
          </p:nvSpPr>
          <p:spPr>
            <a:xfrm>
              <a:off x="0" y="0"/>
              <a:ext cx="4026688" cy="745915"/>
            </a:xfrm>
            <a:custGeom>
              <a:avLst/>
              <a:gdLst/>
              <a:ahLst/>
              <a:cxnLst/>
              <a:rect l="l" t="t" r="r" b="b"/>
              <a:pathLst>
                <a:path w="4026688" h="745915">
                  <a:moveTo>
                    <a:pt x="3902227" y="745915"/>
                  </a:moveTo>
                  <a:lnTo>
                    <a:pt x="124460" y="745915"/>
                  </a:lnTo>
                  <a:cubicBezTo>
                    <a:pt x="55880" y="745915"/>
                    <a:pt x="0" y="690035"/>
                    <a:pt x="0" y="621455"/>
                  </a:cubicBezTo>
                  <a:lnTo>
                    <a:pt x="0" y="124460"/>
                  </a:lnTo>
                  <a:cubicBezTo>
                    <a:pt x="0" y="55880"/>
                    <a:pt x="55880" y="0"/>
                    <a:pt x="124460" y="0"/>
                  </a:cubicBezTo>
                  <a:lnTo>
                    <a:pt x="3902227" y="0"/>
                  </a:lnTo>
                  <a:cubicBezTo>
                    <a:pt x="3970808" y="0"/>
                    <a:pt x="4026688" y="55880"/>
                    <a:pt x="4026688" y="124460"/>
                  </a:cubicBezTo>
                  <a:lnTo>
                    <a:pt x="4026688" y="621455"/>
                  </a:lnTo>
                  <a:cubicBezTo>
                    <a:pt x="4026688" y="690035"/>
                    <a:pt x="3970808" y="745915"/>
                    <a:pt x="3902227" y="745915"/>
                  </a:cubicBezTo>
                  <a:close/>
                </a:path>
              </a:pathLst>
            </a:custGeom>
            <a:solidFill>
              <a:srgbClr val="E9E9E9"/>
            </a:solidFill>
          </p:spPr>
        </p:sp>
      </p:grpSp>
      <p:grpSp>
        <p:nvGrpSpPr>
          <p:cNvPr id="5" name="Group 5"/>
          <p:cNvGrpSpPr/>
          <p:nvPr/>
        </p:nvGrpSpPr>
        <p:grpSpPr>
          <a:xfrm>
            <a:off x="8264704" y="5370712"/>
            <a:ext cx="7792299" cy="1490608"/>
            <a:chOff x="0" y="0"/>
            <a:chExt cx="4029806" cy="770872"/>
          </a:xfrm>
        </p:grpSpPr>
        <p:sp>
          <p:nvSpPr>
            <p:cNvPr id="6" name="Freeform 6"/>
            <p:cNvSpPr/>
            <p:nvPr/>
          </p:nvSpPr>
          <p:spPr>
            <a:xfrm>
              <a:off x="0" y="0"/>
              <a:ext cx="4029806" cy="770872"/>
            </a:xfrm>
            <a:custGeom>
              <a:avLst/>
              <a:gdLst/>
              <a:ahLst/>
              <a:cxnLst/>
              <a:rect l="l" t="t" r="r" b="b"/>
              <a:pathLst>
                <a:path w="4029806" h="770872">
                  <a:moveTo>
                    <a:pt x="3905345" y="770872"/>
                  </a:moveTo>
                  <a:lnTo>
                    <a:pt x="124460" y="770872"/>
                  </a:lnTo>
                  <a:cubicBezTo>
                    <a:pt x="55880" y="770872"/>
                    <a:pt x="0" y="714992"/>
                    <a:pt x="0" y="646412"/>
                  </a:cubicBezTo>
                  <a:lnTo>
                    <a:pt x="0" y="124460"/>
                  </a:lnTo>
                  <a:cubicBezTo>
                    <a:pt x="0" y="55880"/>
                    <a:pt x="55880" y="0"/>
                    <a:pt x="124460" y="0"/>
                  </a:cubicBezTo>
                  <a:lnTo>
                    <a:pt x="3905346" y="0"/>
                  </a:lnTo>
                  <a:cubicBezTo>
                    <a:pt x="3973926" y="0"/>
                    <a:pt x="4029806" y="55880"/>
                    <a:pt x="4029806" y="124460"/>
                  </a:cubicBezTo>
                  <a:lnTo>
                    <a:pt x="4029806" y="646412"/>
                  </a:lnTo>
                  <a:cubicBezTo>
                    <a:pt x="4029806" y="714992"/>
                    <a:pt x="3973926" y="770872"/>
                    <a:pt x="3905346" y="770872"/>
                  </a:cubicBezTo>
                  <a:close/>
                </a:path>
              </a:pathLst>
            </a:custGeom>
            <a:solidFill>
              <a:srgbClr val="FFFFFF"/>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456" y="-67244"/>
            <a:ext cx="1638562" cy="1523862"/>
          </a:xfrm>
          <a:prstGeom prst="rect">
            <a:avLst/>
          </a:prstGeom>
        </p:spPr>
      </p:pic>
      <p:grpSp>
        <p:nvGrpSpPr>
          <p:cNvPr id="8" name="Group 8"/>
          <p:cNvGrpSpPr/>
          <p:nvPr/>
        </p:nvGrpSpPr>
        <p:grpSpPr>
          <a:xfrm>
            <a:off x="8057467" y="1076858"/>
            <a:ext cx="7999536" cy="1276993"/>
            <a:chOff x="0" y="0"/>
            <a:chExt cx="4136979" cy="660400"/>
          </a:xfrm>
        </p:grpSpPr>
        <p:sp>
          <p:nvSpPr>
            <p:cNvPr id="9" name="Freeform 9"/>
            <p:cNvSpPr/>
            <p:nvPr/>
          </p:nvSpPr>
          <p:spPr>
            <a:xfrm>
              <a:off x="0" y="0"/>
              <a:ext cx="4136979" cy="660400"/>
            </a:xfrm>
            <a:custGeom>
              <a:avLst/>
              <a:gdLst/>
              <a:ahLst/>
              <a:cxnLst/>
              <a:rect l="l" t="t" r="r" b="b"/>
              <a:pathLst>
                <a:path w="4136979" h="660400">
                  <a:moveTo>
                    <a:pt x="4012519" y="660400"/>
                  </a:moveTo>
                  <a:lnTo>
                    <a:pt x="124460" y="660400"/>
                  </a:lnTo>
                  <a:cubicBezTo>
                    <a:pt x="55880" y="660400"/>
                    <a:pt x="0" y="604520"/>
                    <a:pt x="0" y="535940"/>
                  </a:cubicBezTo>
                  <a:lnTo>
                    <a:pt x="0" y="124460"/>
                  </a:lnTo>
                  <a:cubicBezTo>
                    <a:pt x="0" y="55880"/>
                    <a:pt x="55880" y="0"/>
                    <a:pt x="124460" y="0"/>
                  </a:cubicBezTo>
                  <a:lnTo>
                    <a:pt x="4012519" y="0"/>
                  </a:lnTo>
                  <a:cubicBezTo>
                    <a:pt x="4081099" y="0"/>
                    <a:pt x="4136979" y="55880"/>
                    <a:pt x="4136979" y="124460"/>
                  </a:cubicBezTo>
                  <a:lnTo>
                    <a:pt x="4136979" y="535940"/>
                  </a:lnTo>
                  <a:cubicBezTo>
                    <a:pt x="4136979" y="604520"/>
                    <a:pt x="4081099" y="660400"/>
                    <a:pt x="4012519" y="660400"/>
                  </a:cubicBezTo>
                  <a:close/>
                </a:path>
              </a:pathLst>
            </a:custGeom>
            <a:solidFill>
              <a:srgbClr val="E9E9E9"/>
            </a:solidFill>
          </p:spPr>
        </p:sp>
      </p:grpSp>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69989" y="1094044"/>
            <a:ext cx="1105999" cy="1028579"/>
          </a:xfrm>
          <a:prstGeom prst="rect">
            <a:avLst/>
          </a:prstGeom>
        </p:spPr>
      </p:pic>
      <p:grpSp>
        <p:nvGrpSpPr>
          <p:cNvPr id="11" name="Group 11"/>
          <p:cNvGrpSpPr/>
          <p:nvPr/>
        </p:nvGrpSpPr>
        <p:grpSpPr>
          <a:xfrm>
            <a:off x="8057467" y="669100"/>
            <a:ext cx="7999536" cy="1453523"/>
            <a:chOff x="0" y="0"/>
            <a:chExt cx="4136979" cy="751693"/>
          </a:xfrm>
        </p:grpSpPr>
        <p:sp>
          <p:nvSpPr>
            <p:cNvPr id="12" name="Freeform 12"/>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grpSp>
        <p:nvGrpSpPr>
          <p:cNvPr id="13" name="Group 13"/>
          <p:cNvGrpSpPr/>
          <p:nvPr/>
        </p:nvGrpSpPr>
        <p:grpSpPr>
          <a:xfrm>
            <a:off x="8771075" y="3439177"/>
            <a:ext cx="6819608" cy="1276993"/>
            <a:chOff x="0" y="0"/>
            <a:chExt cx="3526776" cy="660400"/>
          </a:xfrm>
        </p:grpSpPr>
        <p:sp>
          <p:nvSpPr>
            <p:cNvPr id="14" name="Freeform 14"/>
            <p:cNvSpPr/>
            <p:nvPr/>
          </p:nvSpPr>
          <p:spPr>
            <a:xfrm>
              <a:off x="0" y="0"/>
              <a:ext cx="3526776" cy="660400"/>
            </a:xfrm>
            <a:custGeom>
              <a:avLst/>
              <a:gdLst/>
              <a:ahLst/>
              <a:cxnLst/>
              <a:rect l="l" t="t" r="r" b="b"/>
              <a:pathLst>
                <a:path w="3526776" h="660400">
                  <a:moveTo>
                    <a:pt x="3402316" y="660400"/>
                  </a:moveTo>
                  <a:lnTo>
                    <a:pt x="124460" y="660400"/>
                  </a:lnTo>
                  <a:cubicBezTo>
                    <a:pt x="55880" y="660400"/>
                    <a:pt x="0" y="604520"/>
                    <a:pt x="0" y="535940"/>
                  </a:cubicBezTo>
                  <a:lnTo>
                    <a:pt x="0" y="124460"/>
                  </a:lnTo>
                  <a:cubicBezTo>
                    <a:pt x="0" y="55880"/>
                    <a:pt x="55880" y="0"/>
                    <a:pt x="124460" y="0"/>
                  </a:cubicBezTo>
                  <a:lnTo>
                    <a:pt x="3402316" y="0"/>
                  </a:lnTo>
                  <a:cubicBezTo>
                    <a:pt x="3470896" y="0"/>
                    <a:pt x="3526776" y="55880"/>
                    <a:pt x="3526776" y="124460"/>
                  </a:cubicBezTo>
                  <a:lnTo>
                    <a:pt x="3526776" y="535940"/>
                  </a:lnTo>
                  <a:cubicBezTo>
                    <a:pt x="3526776" y="604520"/>
                    <a:pt x="3470896" y="660400"/>
                    <a:pt x="3402316" y="660400"/>
                  </a:cubicBezTo>
                  <a:close/>
                </a:path>
              </a:pathLst>
            </a:custGeom>
            <a:solidFill>
              <a:srgbClr val="E9E9E9"/>
            </a:solidFill>
          </p:spPr>
        </p:sp>
      </p:grpSp>
      <p:grpSp>
        <p:nvGrpSpPr>
          <p:cNvPr id="15" name="Group 15"/>
          <p:cNvGrpSpPr/>
          <p:nvPr/>
        </p:nvGrpSpPr>
        <p:grpSpPr>
          <a:xfrm>
            <a:off x="8771075" y="2970500"/>
            <a:ext cx="6819608" cy="1501995"/>
            <a:chOff x="0" y="0"/>
            <a:chExt cx="3526776" cy="776760"/>
          </a:xfrm>
        </p:grpSpPr>
        <p:sp>
          <p:nvSpPr>
            <p:cNvPr id="16" name="Freeform 16"/>
            <p:cNvSpPr/>
            <p:nvPr/>
          </p:nvSpPr>
          <p:spPr>
            <a:xfrm>
              <a:off x="0" y="0"/>
              <a:ext cx="3526776" cy="776760"/>
            </a:xfrm>
            <a:custGeom>
              <a:avLst/>
              <a:gdLst/>
              <a:ahLst/>
              <a:cxnLst/>
              <a:rect l="l" t="t" r="r" b="b"/>
              <a:pathLst>
                <a:path w="3526776" h="776760">
                  <a:moveTo>
                    <a:pt x="3402316" y="776760"/>
                  </a:moveTo>
                  <a:lnTo>
                    <a:pt x="124460" y="776760"/>
                  </a:lnTo>
                  <a:cubicBezTo>
                    <a:pt x="55880" y="776760"/>
                    <a:pt x="0" y="720880"/>
                    <a:pt x="0" y="652300"/>
                  </a:cubicBezTo>
                  <a:lnTo>
                    <a:pt x="0" y="124460"/>
                  </a:lnTo>
                  <a:cubicBezTo>
                    <a:pt x="0" y="55880"/>
                    <a:pt x="55880" y="0"/>
                    <a:pt x="124460" y="0"/>
                  </a:cubicBezTo>
                  <a:lnTo>
                    <a:pt x="3402316" y="0"/>
                  </a:lnTo>
                  <a:cubicBezTo>
                    <a:pt x="3470896" y="0"/>
                    <a:pt x="3526776" y="55880"/>
                    <a:pt x="3526776" y="124460"/>
                  </a:cubicBezTo>
                  <a:lnTo>
                    <a:pt x="3526776" y="652300"/>
                  </a:lnTo>
                  <a:cubicBezTo>
                    <a:pt x="3526776" y="720880"/>
                    <a:pt x="3470896" y="776760"/>
                    <a:pt x="3402316" y="776760"/>
                  </a:cubicBezTo>
                  <a:close/>
                </a:path>
              </a:pathLst>
            </a:custGeom>
            <a:solidFill>
              <a:srgbClr val="FFFFFF"/>
            </a:solidFill>
          </p:spPr>
        </p:sp>
      </p:grpSp>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001375" y="3721497"/>
            <a:ext cx="1105999" cy="1028579"/>
          </a:xfrm>
          <a:prstGeom prst="rect">
            <a:avLst/>
          </a:prstGeom>
        </p:spPr>
      </p:pic>
      <p:grpSp>
        <p:nvGrpSpPr>
          <p:cNvPr id="18" name="Group 18"/>
          <p:cNvGrpSpPr>
            <a:grpSpLocks noChangeAspect="1"/>
          </p:cNvGrpSpPr>
          <p:nvPr/>
        </p:nvGrpSpPr>
        <p:grpSpPr>
          <a:xfrm>
            <a:off x="7660550" y="459905"/>
            <a:ext cx="1340825" cy="2653053"/>
            <a:chOff x="0" y="0"/>
            <a:chExt cx="2620010" cy="5184140"/>
          </a:xfrm>
        </p:grpSpPr>
        <p:sp>
          <p:nvSpPr>
            <p:cNvPr id="19" name="Freeform 1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0" name="Freeform 2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9660" t="3013" r="-19709" b="2915"/>
              </a:stretch>
            </a:blipFill>
          </p:spPr>
        </p:sp>
        <p:sp>
          <p:nvSpPr>
            <p:cNvPr id="21" name="Freeform 2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22" name="Freeform 2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23" name="Freeform 2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24" name="Freeform 2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25" name="Freeform 2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26" name="Freeform 2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7" name="Freeform 2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28" name="Group 28"/>
          <p:cNvGrpSpPr>
            <a:grpSpLocks noChangeAspect="1"/>
          </p:cNvGrpSpPr>
          <p:nvPr/>
        </p:nvGrpSpPr>
        <p:grpSpPr>
          <a:xfrm>
            <a:off x="8460559" y="2446013"/>
            <a:ext cx="1340825" cy="2653053"/>
            <a:chOff x="0" y="0"/>
            <a:chExt cx="2620010" cy="5184140"/>
          </a:xfrm>
        </p:grpSpPr>
        <p:sp>
          <p:nvSpPr>
            <p:cNvPr id="29" name="Freeform 2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0" name="Freeform 3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33809" t="3013" r="-33858" b="2915"/>
              </a:stretch>
            </a:blipFill>
          </p:spPr>
        </p:sp>
        <p:sp>
          <p:nvSpPr>
            <p:cNvPr id="31" name="Freeform 3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2" name="Freeform 3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3" name="Freeform 3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4" name="Freeform 3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5" name="Freeform 3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6" name="Freeform 3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7" name="Freeform 3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38" name="Group 38"/>
          <p:cNvGrpSpPr>
            <a:grpSpLocks noChangeAspect="1"/>
          </p:cNvGrpSpPr>
          <p:nvPr/>
        </p:nvGrpSpPr>
        <p:grpSpPr>
          <a:xfrm>
            <a:off x="7660550" y="4431392"/>
            <a:ext cx="1340825" cy="2653053"/>
            <a:chOff x="0" y="0"/>
            <a:chExt cx="2620010" cy="5184140"/>
          </a:xfrm>
        </p:grpSpPr>
        <p:sp>
          <p:nvSpPr>
            <p:cNvPr id="39" name="Freeform 3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0" name="Freeform 4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74196" t="3013" r="-74245" b="2915"/>
              </a:stretch>
            </a:blipFill>
          </p:spPr>
        </p:sp>
        <p:sp>
          <p:nvSpPr>
            <p:cNvPr id="41" name="Freeform 4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42" name="Freeform 4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43" name="Freeform 4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44" name="Freeform 4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45" name="Freeform 4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46" name="Freeform 4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47" name="Freeform 4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48" name="Group 48"/>
          <p:cNvGrpSpPr/>
          <p:nvPr/>
        </p:nvGrpSpPr>
        <p:grpSpPr>
          <a:xfrm>
            <a:off x="8874888" y="7775582"/>
            <a:ext cx="7786270" cy="1442350"/>
            <a:chOff x="0" y="0"/>
            <a:chExt cx="4026687" cy="745915"/>
          </a:xfrm>
        </p:grpSpPr>
        <p:sp>
          <p:nvSpPr>
            <p:cNvPr id="49" name="Freeform 49"/>
            <p:cNvSpPr/>
            <p:nvPr/>
          </p:nvSpPr>
          <p:spPr>
            <a:xfrm>
              <a:off x="0" y="0"/>
              <a:ext cx="4026688" cy="745915"/>
            </a:xfrm>
            <a:custGeom>
              <a:avLst/>
              <a:gdLst/>
              <a:ahLst/>
              <a:cxnLst/>
              <a:rect l="l" t="t" r="r" b="b"/>
              <a:pathLst>
                <a:path w="4026688" h="745915">
                  <a:moveTo>
                    <a:pt x="3902227" y="745915"/>
                  </a:moveTo>
                  <a:lnTo>
                    <a:pt x="124460" y="745915"/>
                  </a:lnTo>
                  <a:cubicBezTo>
                    <a:pt x="55880" y="745915"/>
                    <a:pt x="0" y="690035"/>
                    <a:pt x="0" y="621455"/>
                  </a:cubicBezTo>
                  <a:lnTo>
                    <a:pt x="0" y="124460"/>
                  </a:lnTo>
                  <a:cubicBezTo>
                    <a:pt x="0" y="55880"/>
                    <a:pt x="55880" y="0"/>
                    <a:pt x="124460" y="0"/>
                  </a:cubicBezTo>
                  <a:lnTo>
                    <a:pt x="3902227" y="0"/>
                  </a:lnTo>
                  <a:cubicBezTo>
                    <a:pt x="3970808" y="0"/>
                    <a:pt x="4026688" y="55880"/>
                    <a:pt x="4026688" y="124460"/>
                  </a:cubicBezTo>
                  <a:lnTo>
                    <a:pt x="4026688" y="621455"/>
                  </a:lnTo>
                  <a:cubicBezTo>
                    <a:pt x="4026688" y="690035"/>
                    <a:pt x="3970808" y="745915"/>
                    <a:pt x="3902227" y="745915"/>
                  </a:cubicBezTo>
                  <a:close/>
                </a:path>
              </a:pathLst>
            </a:custGeom>
            <a:solidFill>
              <a:srgbClr val="E9E9E9"/>
            </a:solidFill>
          </p:spPr>
        </p:sp>
      </p:grpSp>
      <p:grpSp>
        <p:nvGrpSpPr>
          <p:cNvPr id="50" name="Group 50"/>
          <p:cNvGrpSpPr/>
          <p:nvPr/>
        </p:nvGrpSpPr>
        <p:grpSpPr>
          <a:xfrm>
            <a:off x="8868859" y="7544567"/>
            <a:ext cx="7792299" cy="1490608"/>
            <a:chOff x="0" y="0"/>
            <a:chExt cx="4029806" cy="770872"/>
          </a:xfrm>
        </p:grpSpPr>
        <p:sp>
          <p:nvSpPr>
            <p:cNvPr id="51" name="Freeform 51"/>
            <p:cNvSpPr/>
            <p:nvPr/>
          </p:nvSpPr>
          <p:spPr>
            <a:xfrm>
              <a:off x="0" y="0"/>
              <a:ext cx="4029806" cy="770872"/>
            </a:xfrm>
            <a:custGeom>
              <a:avLst/>
              <a:gdLst/>
              <a:ahLst/>
              <a:cxnLst/>
              <a:rect l="l" t="t" r="r" b="b"/>
              <a:pathLst>
                <a:path w="4029806" h="770872">
                  <a:moveTo>
                    <a:pt x="3905345" y="770872"/>
                  </a:moveTo>
                  <a:lnTo>
                    <a:pt x="124460" y="770872"/>
                  </a:lnTo>
                  <a:cubicBezTo>
                    <a:pt x="55880" y="770872"/>
                    <a:pt x="0" y="714992"/>
                    <a:pt x="0" y="646412"/>
                  </a:cubicBezTo>
                  <a:lnTo>
                    <a:pt x="0" y="124460"/>
                  </a:lnTo>
                  <a:cubicBezTo>
                    <a:pt x="0" y="55880"/>
                    <a:pt x="55880" y="0"/>
                    <a:pt x="124460" y="0"/>
                  </a:cubicBezTo>
                  <a:lnTo>
                    <a:pt x="3905346" y="0"/>
                  </a:lnTo>
                  <a:cubicBezTo>
                    <a:pt x="3973926" y="0"/>
                    <a:pt x="4029806" y="55880"/>
                    <a:pt x="4029806" y="124460"/>
                  </a:cubicBezTo>
                  <a:lnTo>
                    <a:pt x="4029806" y="646412"/>
                  </a:lnTo>
                  <a:cubicBezTo>
                    <a:pt x="4029806" y="714992"/>
                    <a:pt x="3973926" y="770872"/>
                    <a:pt x="3905346" y="770872"/>
                  </a:cubicBezTo>
                  <a:close/>
                </a:path>
              </a:pathLst>
            </a:custGeom>
            <a:solidFill>
              <a:srgbClr val="FFFFFF"/>
            </a:solidFill>
          </p:spPr>
        </p:sp>
      </p:grpSp>
      <p:grpSp>
        <p:nvGrpSpPr>
          <p:cNvPr id="52" name="Group 52"/>
          <p:cNvGrpSpPr>
            <a:grpSpLocks noChangeAspect="1"/>
          </p:cNvGrpSpPr>
          <p:nvPr/>
        </p:nvGrpSpPr>
        <p:grpSpPr>
          <a:xfrm>
            <a:off x="8264704" y="6605247"/>
            <a:ext cx="1340825" cy="2653053"/>
            <a:chOff x="0" y="0"/>
            <a:chExt cx="2620010" cy="5184140"/>
          </a:xfrm>
        </p:grpSpPr>
        <p:sp>
          <p:nvSpPr>
            <p:cNvPr id="53" name="Freeform 5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4" name="Freeform 5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43043" t="3013" r="-43092" b="2915"/>
              </a:stretch>
            </a:blipFill>
          </p:spPr>
        </p:sp>
        <p:sp>
          <p:nvSpPr>
            <p:cNvPr id="55" name="Freeform 5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56" name="Freeform 5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57" name="Freeform 5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58" name="Freeform 5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59" name="Freeform 5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60" name="Freeform 6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61" name="Freeform 6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id="62" name="Group 62"/>
          <p:cNvGrpSpPr/>
          <p:nvPr/>
        </p:nvGrpSpPr>
        <p:grpSpPr>
          <a:xfrm rot="-10800000">
            <a:off x="1028700" y="8537985"/>
            <a:ext cx="720315" cy="720315"/>
            <a:chOff x="0" y="0"/>
            <a:chExt cx="960421" cy="960421"/>
          </a:xfrm>
        </p:grpSpPr>
        <p:pic>
          <p:nvPicPr>
            <p:cNvPr id="63" name="Picture 6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0" y="0"/>
              <a:ext cx="960421" cy="960421"/>
            </a:xfrm>
            <a:prstGeom prst="rect">
              <a:avLst/>
            </a:prstGeom>
          </p:spPr>
        </p:pic>
        <p:pic>
          <p:nvPicPr>
            <p:cNvPr id="64" name="Picture 6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34750" y="234750"/>
              <a:ext cx="490920" cy="490920"/>
            </a:xfrm>
            <a:prstGeom prst="rect">
              <a:avLst/>
            </a:prstGeom>
          </p:spPr>
        </p:pic>
      </p:grpSp>
      <p:grpSp>
        <p:nvGrpSpPr>
          <p:cNvPr id="65" name="Group 65"/>
          <p:cNvGrpSpPr/>
          <p:nvPr/>
        </p:nvGrpSpPr>
        <p:grpSpPr>
          <a:xfrm>
            <a:off x="11073844" y="7942314"/>
            <a:ext cx="4398094" cy="695115"/>
            <a:chOff x="0" y="0"/>
            <a:chExt cx="5864125" cy="926821"/>
          </a:xfrm>
        </p:grpSpPr>
        <p:sp>
          <p:nvSpPr>
            <p:cNvPr id="66" name="TextBox 66"/>
            <p:cNvSpPr txBox="1"/>
            <p:nvPr/>
          </p:nvSpPr>
          <p:spPr>
            <a:xfrm>
              <a:off x="0" y="-19050"/>
              <a:ext cx="5864125" cy="472147"/>
            </a:xfrm>
            <a:prstGeom prst="rect">
              <a:avLst/>
            </a:prstGeom>
          </p:spPr>
          <p:txBody>
            <a:bodyPr lIns="0" tIns="0" rIns="0" bIns="0" rtlCol="0" anchor="t">
              <a:spAutoFit/>
            </a:bodyPr>
            <a:lstStyle/>
            <a:p>
              <a:pPr marL="0" lvl="0" indent="0">
                <a:lnSpc>
                  <a:spcPts val="2910"/>
                </a:lnSpc>
                <a:spcBef>
                  <a:spcPct val="0"/>
                </a:spcBef>
              </a:pPr>
              <a:r>
                <a:rPr lang="en-US" sz="2238" spc="-22">
                  <a:solidFill>
                    <a:srgbClr val="0048CD"/>
                  </a:solidFill>
                  <a:latin typeface="Inknut Antiqua Medium Bold"/>
                </a:rPr>
                <a:t>Vinayak Sidharth</a:t>
              </a:r>
            </a:p>
          </p:txBody>
        </p:sp>
        <p:sp>
          <p:nvSpPr>
            <p:cNvPr id="67" name="TextBox 67"/>
            <p:cNvSpPr txBox="1"/>
            <p:nvPr/>
          </p:nvSpPr>
          <p:spPr>
            <a:xfrm>
              <a:off x="0" y="457653"/>
              <a:ext cx="5864125" cy="469168"/>
            </a:xfrm>
            <a:prstGeom prst="rect">
              <a:avLst/>
            </a:prstGeom>
          </p:spPr>
          <p:txBody>
            <a:bodyPr lIns="0" tIns="0" rIns="0" bIns="0" rtlCol="0" anchor="t">
              <a:spAutoFit/>
            </a:bodyPr>
            <a:lstStyle/>
            <a:p>
              <a:pPr marL="0" lvl="0" indent="0">
                <a:lnSpc>
                  <a:spcPts val="2951"/>
                </a:lnSpc>
              </a:pPr>
              <a:r>
                <a:rPr lang="en-US" sz="2078">
                  <a:solidFill>
                    <a:srgbClr val="000000"/>
                  </a:solidFill>
                  <a:latin typeface="Muli Regular"/>
                </a:rPr>
                <a:t>Machine Learning and Data</a:t>
              </a:r>
            </a:p>
          </p:txBody>
        </p:sp>
      </p:grpSp>
      <p:grpSp>
        <p:nvGrpSpPr>
          <p:cNvPr id="68" name="Group 68"/>
          <p:cNvGrpSpPr/>
          <p:nvPr/>
        </p:nvGrpSpPr>
        <p:grpSpPr>
          <a:xfrm>
            <a:off x="10469690" y="1044688"/>
            <a:ext cx="5271690" cy="714343"/>
            <a:chOff x="0" y="0"/>
            <a:chExt cx="7028920" cy="952458"/>
          </a:xfrm>
        </p:grpSpPr>
        <p:sp>
          <p:nvSpPr>
            <p:cNvPr id="69" name="TextBox 69"/>
            <p:cNvSpPr txBox="1"/>
            <p:nvPr/>
          </p:nvSpPr>
          <p:spPr>
            <a:xfrm>
              <a:off x="0" y="-19050"/>
              <a:ext cx="7028920" cy="473932"/>
            </a:xfrm>
            <a:prstGeom prst="rect">
              <a:avLst/>
            </a:prstGeom>
          </p:spPr>
          <p:txBody>
            <a:bodyPr lIns="0" tIns="0" rIns="0" bIns="0" rtlCol="0" anchor="t">
              <a:spAutoFit/>
            </a:bodyPr>
            <a:lstStyle/>
            <a:p>
              <a:pPr marL="0" lvl="0" indent="0">
                <a:lnSpc>
                  <a:spcPts val="2910"/>
                </a:lnSpc>
                <a:spcBef>
                  <a:spcPct val="0"/>
                </a:spcBef>
              </a:pPr>
              <a:r>
                <a:rPr lang="en-US" sz="2238" spc="-22">
                  <a:solidFill>
                    <a:srgbClr val="0048CD"/>
                  </a:solidFill>
                  <a:latin typeface="Inknut Antiqua Medium Bold"/>
                </a:rPr>
                <a:t>Adithya A</a:t>
              </a:r>
            </a:p>
          </p:txBody>
        </p:sp>
        <p:sp>
          <p:nvSpPr>
            <p:cNvPr id="70" name="TextBox 70"/>
            <p:cNvSpPr txBox="1"/>
            <p:nvPr/>
          </p:nvSpPr>
          <p:spPr>
            <a:xfrm>
              <a:off x="0" y="482450"/>
              <a:ext cx="7028920" cy="470007"/>
            </a:xfrm>
            <a:prstGeom prst="rect">
              <a:avLst/>
            </a:prstGeom>
          </p:spPr>
          <p:txBody>
            <a:bodyPr lIns="0" tIns="0" rIns="0" bIns="0" rtlCol="0" anchor="t">
              <a:spAutoFit/>
            </a:bodyPr>
            <a:lstStyle/>
            <a:p>
              <a:pPr marL="0" lvl="0" indent="0">
                <a:lnSpc>
                  <a:spcPts val="2951"/>
                </a:lnSpc>
              </a:pPr>
              <a:r>
                <a:rPr lang="en-US" sz="2078">
                  <a:solidFill>
                    <a:srgbClr val="000000"/>
                  </a:solidFill>
                  <a:latin typeface="Muli Regular"/>
                </a:rPr>
                <a:t>Product Architechure and development</a:t>
              </a:r>
            </a:p>
          </p:txBody>
        </p:sp>
      </p:grpSp>
      <p:grpSp>
        <p:nvGrpSpPr>
          <p:cNvPr id="71" name="Group 71"/>
          <p:cNvGrpSpPr/>
          <p:nvPr/>
        </p:nvGrpSpPr>
        <p:grpSpPr>
          <a:xfrm>
            <a:off x="10469690" y="3330431"/>
            <a:ext cx="4465798" cy="782131"/>
            <a:chOff x="0" y="0"/>
            <a:chExt cx="5954398" cy="1042841"/>
          </a:xfrm>
        </p:grpSpPr>
        <p:sp>
          <p:nvSpPr>
            <p:cNvPr id="72" name="TextBox 72"/>
            <p:cNvSpPr txBox="1"/>
            <p:nvPr/>
          </p:nvSpPr>
          <p:spPr>
            <a:xfrm>
              <a:off x="0" y="-19050"/>
              <a:ext cx="5954398" cy="472147"/>
            </a:xfrm>
            <a:prstGeom prst="rect">
              <a:avLst/>
            </a:prstGeom>
          </p:spPr>
          <p:txBody>
            <a:bodyPr lIns="0" tIns="0" rIns="0" bIns="0" rtlCol="0" anchor="t">
              <a:spAutoFit/>
            </a:bodyPr>
            <a:lstStyle/>
            <a:p>
              <a:pPr marL="0" lvl="0" indent="0">
                <a:lnSpc>
                  <a:spcPts val="2910"/>
                </a:lnSpc>
                <a:spcBef>
                  <a:spcPct val="0"/>
                </a:spcBef>
              </a:pPr>
              <a:r>
                <a:rPr lang="en-US" sz="2238" spc="-22">
                  <a:solidFill>
                    <a:srgbClr val="0048CD"/>
                  </a:solidFill>
                  <a:latin typeface="Inknut Antiqua Medium"/>
                </a:rPr>
                <a:t>Pranav H Nair</a:t>
              </a:r>
            </a:p>
          </p:txBody>
        </p:sp>
        <p:sp>
          <p:nvSpPr>
            <p:cNvPr id="73" name="TextBox 73"/>
            <p:cNvSpPr txBox="1"/>
            <p:nvPr/>
          </p:nvSpPr>
          <p:spPr>
            <a:xfrm>
              <a:off x="0" y="572834"/>
              <a:ext cx="5954398" cy="470007"/>
            </a:xfrm>
            <a:prstGeom prst="rect">
              <a:avLst/>
            </a:prstGeom>
          </p:spPr>
          <p:txBody>
            <a:bodyPr lIns="0" tIns="0" rIns="0" bIns="0" rtlCol="0" anchor="t">
              <a:spAutoFit/>
            </a:bodyPr>
            <a:lstStyle/>
            <a:p>
              <a:pPr marL="0" lvl="0" indent="0">
                <a:lnSpc>
                  <a:spcPts val="2951"/>
                </a:lnSpc>
              </a:pPr>
              <a:r>
                <a:rPr lang="en-US" sz="2078">
                  <a:solidFill>
                    <a:srgbClr val="000000"/>
                  </a:solidFill>
                  <a:latin typeface="Muli Regular"/>
                </a:rPr>
                <a:t>Frontend Developer</a:t>
              </a:r>
            </a:p>
          </p:txBody>
        </p:sp>
      </p:grpSp>
      <p:grpSp>
        <p:nvGrpSpPr>
          <p:cNvPr id="74" name="Group 74"/>
          <p:cNvGrpSpPr/>
          <p:nvPr/>
        </p:nvGrpSpPr>
        <p:grpSpPr>
          <a:xfrm>
            <a:off x="10469690" y="5768458"/>
            <a:ext cx="4398094" cy="695115"/>
            <a:chOff x="0" y="0"/>
            <a:chExt cx="5864125" cy="926821"/>
          </a:xfrm>
        </p:grpSpPr>
        <p:sp>
          <p:nvSpPr>
            <p:cNvPr id="75" name="TextBox 75"/>
            <p:cNvSpPr txBox="1"/>
            <p:nvPr/>
          </p:nvSpPr>
          <p:spPr>
            <a:xfrm>
              <a:off x="0" y="-19050"/>
              <a:ext cx="5864125" cy="472147"/>
            </a:xfrm>
            <a:prstGeom prst="rect">
              <a:avLst/>
            </a:prstGeom>
          </p:spPr>
          <p:txBody>
            <a:bodyPr lIns="0" tIns="0" rIns="0" bIns="0" rtlCol="0" anchor="t">
              <a:spAutoFit/>
            </a:bodyPr>
            <a:lstStyle/>
            <a:p>
              <a:pPr marL="0" lvl="0" indent="0">
                <a:lnSpc>
                  <a:spcPts val="2910"/>
                </a:lnSpc>
                <a:spcBef>
                  <a:spcPct val="0"/>
                </a:spcBef>
              </a:pPr>
              <a:r>
                <a:rPr lang="en-US" sz="2238" spc="-22">
                  <a:solidFill>
                    <a:srgbClr val="0048CD"/>
                  </a:solidFill>
                  <a:latin typeface="Inknut Antiqua Medium Bold"/>
                </a:rPr>
                <a:t>Steve Sam Jacob</a:t>
              </a:r>
            </a:p>
          </p:txBody>
        </p:sp>
        <p:sp>
          <p:nvSpPr>
            <p:cNvPr id="76" name="TextBox 76"/>
            <p:cNvSpPr txBox="1"/>
            <p:nvPr/>
          </p:nvSpPr>
          <p:spPr>
            <a:xfrm>
              <a:off x="0" y="457653"/>
              <a:ext cx="5864125" cy="469168"/>
            </a:xfrm>
            <a:prstGeom prst="rect">
              <a:avLst/>
            </a:prstGeom>
          </p:spPr>
          <p:txBody>
            <a:bodyPr lIns="0" tIns="0" rIns="0" bIns="0" rtlCol="0" anchor="t">
              <a:spAutoFit/>
            </a:bodyPr>
            <a:lstStyle/>
            <a:p>
              <a:pPr marL="0" lvl="0" indent="0">
                <a:lnSpc>
                  <a:spcPts val="2951"/>
                </a:lnSpc>
              </a:pPr>
              <a:r>
                <a:rPr lang="en-US" sz="2078">
                  <a:solidFill>
                    <a:srgbClr val="000000"/>
                  </a:solidFill>
                  <a:latin typeface="Muli Regular"/>
                </a:rPr>
                <a:t>Content</a:t>
              </a:r>
            </a:p>
          </p:txBody>
        </p:sp>
      </p:grpSp>
      <p:sp>
        <p:nvSpPr>
          <p:cNvPr id="77" name="TextBox 77"/>
          <p:cNvSpPr txBox="1"/>
          <p:nvPr/>
        </p:nvSpPr>
        <p:spPr>
          <a:xfrm>
            <a:off x="1028700" y="4796384"/>
            <a:ext cx="4697606" cy="1020837"/>
          </a:xfrm>
          <a:prstGeom prst="rect">
            <a:avLst/>
          </a:prstGeom>
        </p:spPr>
        <p:txBody>
          <a:bodyPr lIns="0" tIns="0" rIns="0" bIns="0" rtlCol="0" anchor="t">
            <a:spAutoFit/>
          </a:bodyPr>
          <a:lstStyle/>
          <a:p>
            <a:pPr>
              <a:lnSpc>
                <a:spcPts val="7920"/>
              </a:lnSpc>
            </a:pPr>
            <a:r>
              <a:rPr lang="en-US" sz="7200" spc="-72">
                <a:solidFill>
                  <a:srgbClr val="FFFFFF"/>
                </a:solidFill>
                <a:latin typeface="Muli Bold"/>
              </a:rPr>
              <a:t>The Team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852543" y="632486"/>
            <a:ext cx="2114947" cy="19669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44353" y="7687614"/>
            <a:ext cx="2114947" cy="1966900"/>
          </a:xfrm>
          <a:prstGeom prst="rect">
            <a:avLst/>
          </a:prstGeom>
        </p:spPr>
      </p:pic>
      <p:sp>
        <p:nvSpPr>
          <p:cNvPr id="4" name="TextBox 4"/>
          <p:cNvSpPr txBox="1"/>
          <p:nvPr/>
        </p:nvSpPr>
        <p:spPr>
          <a:xfrm>
            <a:off x="1028700" y="8844899"/>
            <a:ext cx="4406779" cy="413401"/>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DEVQUEST</a:t>
            </a:r>
          </a:p>
        </p:txBody>
      </p:sp>
      <p:grpSp>
        <p:nvGrpSpPr>
          <p:cNvPr id="5" name="Group 5"/>
          <p:cNvGrpSpPr/>
          <p:nvPr/>
        </p:nvGrpSpPr>
        <p:grpSpPr>
          <a:xfrm rot="-5400000">
            <a:off x="10789149" y="2173002"/>
            <a:ext cx="7417275" cy="4800891"/>
            <a:chOff x="0" y="0"/>
            <a:chExt cx="1923367" cy="1244915"/>
          </a:xfrm>
        </p:grpSpPr>
        <p:sp>
          <p:nvSpPr>
            <p:cNvPr id="6" name="Freeform 6"/>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p:spPr>
        </p:sp>
      </p:grpSp>
      <p:grpSp>
        <p:nvGrpSpPr>
          <p:cNvPr id="7" name="Group 7"/>
          <p:cNvGrpSpPr/>
          <p:nvPr/>
        </p:nvGrpSpPr>
        <p:grpSpPr>
          <a:xfrm>
            <a:off x="1028700" y="1028700"/>
            <a:ext cx="6485085" cy="4208550"/>
            <a:chOff x="0" y="0"/>
            <a:chExt cx="8646780" cy="5611400"/>
          </a:xfrm>
        </p:grpSpPr>
        <p:sp>
          <p:nvSpPr>
            <p:cNvPr id="8" name="TextBox 8"/>
            <p:cNvSpPr txBox="1"/>
            <p:nvPr/>
          </p:nvSpPr>
          <p:spPr>
            <a:xfrm>
              <a:off x="0" y="76200"/>
              <a:ext cx="8646780" cy="1383059"/>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Contact Us</a:t>
              </a:r>
            </a:p>
          </p:txBody>
        </p:sp>
        <p:sp>
          <p:nvSpPr>
            <p:cNvPr id="9" name="TextBox 9"/>
            <p:cNvSpPr txBox="1"/>
            <p:nvPr/>
          </p:nvSpPr>
          <p:spPr>
            <a:xfrm>
              <a:off x="0" y="2618222"/>
              <a:ext cx="8646780" cy="697840"/>
            </a:xfrm>
            <a:prstGeom prst="rect">
              <a:avLst/>
            </a:prstGeom>
          </p:spPr>
          <p:txBody>
            <a:bodyPr lIns="0" tIns="0" rIns="0" bIns="0" rtlCol="0" anchor="t">
              <a:spAutoFit/>
            </a:bodyPr>
            <a:lstStyle/>
            <a:p>
              <a:pPr>
                <a:lnSpc>
                  <a:spcPts val="4479"/>
                </a:lnSpc>
                <a:spcBef>
                  <a:spcPct val="0"/>
                </a:spcBef>
              </a:pPr>
              <a:r>
                <a:rPr lang="en-US" sz="3199">
                  <a:solidFill>
                    <a:srgbClr val="000000"/>
                  </a:solidFill>
                  <a:latin typeface="Muli Regular"/>
                </a:rPr>
                <a:t>+91 7012703717</a:t>
              </a:r>
            </a:p>
          </p:txBody>
        </p:sp>
        <p:sp>
          <p:nvSpPr>
            <p:cNvPr id="10" name="TextBox 10"/>
            <p:cNvSpPr txBox="1"/>
            <p:nvPr/>
          </p:nvSpPr>
          <p:spPr>
            <a:xfrm>
              <a:off x="0" y="3765891"/>
              <a:ext cx="8646780" cy="697840"/>
            </a:xfrm>
            <a:prstGeom prst="rect">
              <a:avLst/>
            </a:prstGeom>
          </p:spPr>
          <p:txBody>
            <a:bodyPr lIns="0" tIns="0" rIns="0" bIns="0" rtlCol="0" anchor="t">
              <a:spAutoFit/>
            </a:bodyPr>
            <a:lstStyle/>
            <a:p>
              <a:pPr>
                <a:lnSpc>
                  <a:spcPts val="4479"/>
                </a:lnSpc>
                <a:spcBef>
                  <a:spcPct val="0"/>
                </a:spcBef>
              </a:pPr>
              <a:r>
                <a:rPr lang="en-US" sz="3199">
                  <a:solidFill>
                    <a:srgbClr val="000000"/>
                  </a:solidFill>
                  <a:latin typeface="Muli Regular"/>
                </a:rPr>
                <a:t>adithyaanilkumar1@gmail.com</a:t>
              </a:r>
            </a:p>
          </p:txBody>
        </p:sp>
        <p:sp>
          <p:nvSpPr>
            <p:cNvPr id="11" name="TextBox 11"/>
            <p:cNvSpPr txBox="1"/>
            <p:nvPr/>
          </p:nvSpPr>
          <p:spPr>
            <a:xfrm>
              <a:off x="0" y="4913560"/>
              <a:ext cx="8646780" cy="697840"/>
            </a:xfrm>
            <a:prstGeom prst="rect">
              <a:avLst/>
            </a:prstGeom>
          </p:spPr>
          <p:txBody>
            <a:bodyPr lIns="0" tIns="0" rIns="0" bIns="0" rtlCol="0" anchor="t">
              <a:spAutoFit/>
            </a:bodyPr>
            <a:lstStyle/>
            <a:p>
              <a:pPr>
                <a:lnSpc>
                  <a:spcPts val="4479"/>
                </a:lnSpc>
                <a:spcBef>
                  <a:spcPct val="0"/>
                </a:spcBef>
              </a:pPr>
              <a:endParaRPr/>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30703" y="2157943"/>
            <a:ext cx="8073573" cy="68625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91138" y="1360347"/>
            <a:ext cx="6268213" cy="6268213"/>
            <a:chOff x="1371600" y="6705600"/>
            <a:chExt cx="10972800" cy="10972800"/>
          </a:xfrm>
        </p:grpSpPr>
        <p:sp>
          <p:nvSpPr>
            <p:cNvPr id="3" name="Freeform 3"/>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2179539"/>
            <a:ext cx="2067500" cy="299788"/>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2573616"/>
            <a:ext cx="2067500" cy="299788"/>
          </a:xfrm>
          <a:prstGeom prst="rect">
            <a:avLst/>
          </a:prstGeom>
        </p:spPr>
      </p:pic>
      <p:grpSp>
        <p:nvGrpSpPr>
          <p:cNvPr id="6" name="Group 6"/>
          <p:cNvGrpSpPr>
            <a:grpSpLocks noChangeAspect="1"/>
          </p:cNvGrpSpPr>
          <p:nvPr/>
        </p:nvGrpSpPr>
        <p:grpSpPr>
          <a:xfrm>
            <a:off x="7890123" y="4638725"/>
            <a:ext cx="889655" cy="889655"/>
            <a:chOff x="1371600" y="6705600"/>
            <a:chExt cx="10972800" cy="10972800"/>
          </a:xfrm>
        </p:grpSpPr>
        <p:sp>
          <p:nvSpPr>
            <p:cNvPr id="7" name="Freeform 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000000"/>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19161" y="634624"/>
            <a:ext cx="3231580" cy="2359053"/>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339265" y="6279459"/>
            <a:ext cx="2761494" cy="2761494"/>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923253">
            <a:off x="5834978" y="7523968"/>
            <a:ext cx="3544100" cy="1045510"/>
          </a:xfrm>
          <a:prstGeom prst="rect">
            <a:avLst/>
          </a:prstGeom>
        </p:spPr>
      </p:pic>
      <p:grpSp>
        <p:nvGrpSpPr>
          <p:cNvPr id="11" name="Group 11"/>
          <p:cNvGrpSpPr/>
          <p:nvPr/>
        </p:nvGrpSpPr>
        <p:grpSpPr>
          <a:xfrm>
            <a:off x="9707821" y="4972961"/>
            <a:ext cx="6644743" cy="2113201"/>
            <a:chOff x="0" y="0"/>
            <a:chExt cx="8859657" cy="2817601"/>
          </a:xfrm>
        </p:grpSpPr>
        <p:sp>
          <p:nvSpPr>
            <p:cNvPr id="12" name="TextBox 12"/>
            <p:cNvSpPr txBox="1"/>
            <p:nvPr/>
          </p:nvSpPr>
          <p:spPr>
            <a:xfrm>
              <a:off x="0" y="133350"/>
              <a:ext cx="8859657" cy="1817416"/>
            </a:xfrm>
            <a:prstGeom prst="rect">
              <a:avLst/>
            </a:prstGeom>
          </p:spPr>
          <p:txBody>
            <a:bodyPr lIns="0" tIns="0" rIns="0" bIns="0" rtlCol="0" anchor="t">
              <a:spAutoFit/>
            </a:bodyPr>
            <a:lstStyle/>
            <a:p>
              <a:pPr algn="ctr">
                <a:lnSpc>
                  <a:spcPts val="10080"/>
                </a:lnSpc>
              </a:pPr>
              <a:r>
                <a:rPr lang="en-US" sz="9600" spc="-96">
                  <a:solidFill>
                    <a:srgbClr val="FFFFFF"/>
                  </a:solidFill>
                  <a:latin typeface="HK Grotesk Bold Bold"/>
                </a:rPr>
                <a:t>PROBLEMS</a:t>
              </a:r>
            </a:p>
          </p:txBody>
        </p:sp>
        <p:sp>
          <p:nvSpPr>
            <p:cNvPr id="13" name="TextBox 13"/>
            <p:cNvSpPr txBox="1"/>
            <p:nvPr/>
          </p:nvSpPr>
          <p:spPr>
            <a:xfrm>
              <a:off x="0" y="2100681"/>
              <a:ext cx="8859657" cy="716920"/>
            </a:xfrm>
            <a:prstGeom prst="rect">
              <a:avLst/>
            </a:prstGeom>
          </p:spPr>
          <p:txBody>
            <a:bodyPr lIns="0" tIns="0" rIns="0" bIns="0" rtlCol="0" anchor="t">
              <a:spAutoFit/>
            </a:bodyPr>
            <a:lstStyle/>
            <a:p>
              <a:pPr marL="0" lvl="0" indent="0" algn="ctr">
                <a:lnSpc>
                  <a:spcPts val="4544"/>
                </a:lnSpc>
              </a:pPr>
              <a:endParaRPr/>
            </a:p>
          </p:txBody>
        </p:sp>
      </p:grpSp>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085738" y="3145305"/>
            <a:ext cx="3879014" cy="2986841"/>
          </a:xfrm>
          <a:prstGeom prst="rect">
            <a:avLst/>
          </a:prstGeom>
        </p:spPr>
      </p:pic>
      <p:grpSp>
        <p:nvGrpSpPr>
          <p:cNvPr id="15" name="Group 15"/>
          <p:cNvGrpSpPr/>
          <p:nvPr/>
        </p:nvGrpSpPr>
        <p:grpSpPr>
          <a:xfrm rot="5400000">
            <a:off x="17186874" y="5188324"/>
            <a:ext cx="1495736" cy="803028"/>
            <a:chOff x="0" y="0"/>
            <a:chExt cx="2354580" cy="1264123"/>
          </a:xfrm>
        </p:grpSpPr>
        <p:sp>
          <p:nvSpPr>
            <p:cNvPr id="16" name="Freeform 16"/>
            <p:cNvSpPr/>
            <p:nvPr/>
          </p:nvSpPr>
          <p:spPr>
            <a:xfrm>
              <a:off x="0" y="0"/>
              <a:ext cx="2353310" cy="1264123"/>
            </a:xfrm>
            <a:custGeom>
              <a:avLst/>
              <a:gdLst/>
              <a:ahLst/>
              <a:cxnLst/>
              <a:rect l="l" t="t" r="r" b="b"/>
              <a:pathLst>
                <a:path w="2353310" h="1264123">
                  <a:moveTo>
                    <a:pt x="784860" y="1196813"/>
                  </a:moveTo>
                  <a:cubicBezTo>
                    <a:pt x="905510" y="1237453"/>
                    <a:pt x="1042670" y="1264123"/>
                    <a:pt x="1177290" y="1264123"/>
                  </a:cubicBezTo>
                  <a:cubicBezTo>
                    <a:pt x="1311910" y="1264123"/>
                    <a:pt x="1441450" y="1241263"/>
                    <a:pt x="1560830" y="1200623"/>
                  </a:cubicBezTo>
                  <a:cubicBezTo>
                    <a:pt x="1563370" y="1199353"/>
                    <a:pt x="1565910" y="1199353"/>
                    <a:pt x="1568450" y="1198083"/>
                  </a:cubicBezTo>
                  <a:cubicBezTo>
                    <a:pt x="2016760" y="1035523"/>
                    <a:pt x="2346960" y="606263"/>
                    <a:pt x="2353310" y="109551"/>
                  </a:cubicBezTo>
                  <a:lnTo>
                    <a:pt x="2353310" y="0"/>
                  </a:lnTo>
                  <a:lnTo>
                    <a:pt x="0" y="0"/>
                  </a:lnTo>
                  <a:lnTo>
                    <a:pt x="0" y="109516"/>
                  </a:lnTo>
                  <a:cubicBezTo>
                    <a:pt x="6350" y="608803"/>
                    <a:pt x="331470" y="1038063"/>
                    <a:pt x="784860" y="1196813"/>
                  </a:cubicBezTo>
                  <a:close/>
                </a:path>
              </a:pathLst>
            </a:custGeom>
            <a:solidFill>
              <a:srgbClr val="FFFFFF"/>
            </a:solidFill>
          </p:spPr>
        </p:sp>
      </p:grpSp>
      <p:pic>
        <p:nvPicPr>
          <p:cNvPr id="17" name="Picture 1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800000">
            <a:off x="17934742" y="5370724"/>
            <a:ext cx="278873" cy="4382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664194" y="5098494"/>
            <a:ext cx="4074460" cy="1842024"/>
            <a:chOff x="0" y="0"/>
            <a:chExt cx="5432613" cy="2456032"/>
          </a:xfrm>
        </p:grpSpPr>
        <p:sp>
          <p:nvSpPr>
            <p:cNvPr id="3" name="TextBox 3"/>
            <p:cNvSpPr txBox="1"/>
            <p:nvPr/>
          </p:nvSpPr>
          <p:spPr>
            <a:xfrm>
              <a:off x="0" y="76200"/>
              <a:ext cx="5432613" cy="1386908"/>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Problems</a:t>
              </a:r>
            </a:p>
          </p:txBody>
        </p:sp>
        <p:sp>
          <p:nvSpPr>
            <p:cNvPr id="4" name="TextBox 4"/>
            <p:cNvSpPr txBox="1"/>
            <p:nvPr/>
          </p:nvSpPr>
          <p:spPr>
            <a:xfrm>
              <a:off x="0" y="1839406"/>
              <a:ext cx="4322287" cy="616626"/>
            </a:xfrm>
            <a:prstGeom prst="rect">
              <a:avLst/>
            </a:prstGeom>
          </p:spPr>
          <p:txBody>
            <a:bodyPr lIns="0" tIns="0" rIns="0" bIns="0" rtlCol="0" anchor="t">
              <a:spAutoFit/>
            </a:bodyPr>
            <a:lstStyle/>
            <a:p>
              <a:pPr>
                <a:lnSpc>
                  <a:spcPts val="3919"/>
                </a:lnSpc>
                <a:spcBef>
                  <a:spcPct val="0"/>
                </a:spcBef>
              </a:pPr>
              <a:endParaRPr/>
            </a:p>
          </p:txBody>
        </p:sp>
      </p:grpSp>
      <p:grpSp>
        <p:nvGrpSpPr>
          <p:cNvPr id="5" name="Group 5"/>
          <p:cNvGrpSpPr/>
          <p:nvPr/>
        </p:nvGrpSpPr>
        <p:grpSpPr>
          <a:xfrm>
            <a:off x="7216382" y="333436"/>
            <a:ext cx="10042918" cy="8580311"/>
            <a:chOff x="0" y="0"/>
            <a:chExt cx="3807918" cy="3253350"/>
          </a:xfrm>
        </p:grpSpPr>
        <p:sp>
          <p:nvSpPr>
            <p:cNvPr id="6" name="Freeform 6"/>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7" name="Group 7"/>
          <p:cNvGrpSpPr/>
          <p:nvPr/>
        </p:nvGrpSpPr>
        <p:grpSpPr>
          <a:xfrm>
            <a:off x="7660224" y="333436"/>
            <a:ext cx="9818681" cy="9491601"/>
            <a:chOff x="0" y="0"/>
            <a:chExt cx="3690051" cy="3567128"/>
          </a:xfrm>
        </p:grpSpPr>
        <p:sp>
          <p:nvSpPr>
            <p:cNvPr id="8" name="Freeform 8"/>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sp>
        <p:nvSpPr>
          <p:cNvPr id="9" name="TextBox 9"/>
          <p:cNvSpPr txBox="1"/>
          <p:nvPr/>
        </p:nvSpPr>
        <p:spPr>
          <a:xfrm rot="-5400000">
            <a:off x="3956120" y="4873883"/>
            <a:ext cx="6958987" cy="449223"/>
          </a:xfrm>
          <a:prstGeom prst="rect">
            <a:avLst/>
          </a:prstGeom>
        </p:spPr>
        <p:txBody>
          <a:bodyPr lIns="0" tIns="0" rIns="0" bIns="0" rtlCol="0" anchor="t">
            <a:spAutoFit/>
          </a:bodyPr>
          <a:lstStyle/>
          <a:p>
            <a:pPr>
              <a:lnSpc>
                <a:spcPts val="3601"/>
              </a:lnSpc>
              <a:spcBef>
                <a:spcPct val="0"/>
              </a:spcBef>
            </a:pPr>
            <a:r>
              <a:rPr lang="en-US" sz="2572">
                <a:solidFill>
                  <a:srgbClr val="0048CD"/>
                </a:solidFill>
                <a:latin typeface="Space Mono"/>
              </a:rPr>
              <a:t>PROBLEMS THAT WE ARE SOLVING </a:t>
            </a:r>
          </a:p>
        </p:txBody>
      </p:sp>
      <p:grpSp>
        <p:nvGrpSpPr>
          <p:cNvPr id="10" name="Group 10"/>
          <p:cNvGrpSpPr/>
          <p:nvPr/>
        </p:nvGrpSpPr>
        <p:grpSpPr>
          <a:xfrm rot="-10800000">
            <a:off x="16233399" y="8913748"/>
            <a:ext cx="772100" cy="772100"/>
            <a:chOff x="0" y="0"/>
            <a:chExt cx="1029467" cy="1029467"/>
          </a:xfrm>
        </p:grpSpPr>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0"/>
              <a:ext cx="1029467" cy="1029467"/>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1627" y="251627"/>
              <a:ext cx="526213" cy="526213"/>
            </a:xfrm>
            <a:prstGeom prst="rect">
              <a:avLst/>
            </a:prstGeom>
          </p:spPr>
        </p:pic>
      </p:grpSp>
      <p:grpSp>
        <p:nvGrpSpPr>
          <p:cNvPr id="13" name="Group 13"/>
          <p:cNvGrpSpPr/>
          <p:nvPr/>
        </p:nvGrpSpPr>
        <p:grpSpPr>
          <a:xfrm>
            <a:off x="8332329" y="9620460"/>
            <a:ext cx="8287120" cy="902110"/>
            <a:chOff x="0" y="0"/>
            <a:chExt cx="11049494" cy="1202813"/>
          </a:xfrm>
        </p:grpSpPr>
        <p:sp>
          <p:nvSpPr>
            <p:cNvPr id="14" name="TextBox 14"/>
            <p:cNvSpPr txBox="1"/>
            <p:nvPr/>
          </p:nvSpPr>
          <p:spPr>
            <a:xfrm>
              <a:off x="0" y="808478"/>
              <a:ext cx="11049494" cy="394335"/>
            </a:xfrm>
            <a:prstGeom prst="rect">
              <a:avLst/>
            </a:prstGeom>
          </p:spPr>
          <p:txBody>
            <a:bodyPr lIns="0" tIns="0" rIns="0" bIns="0" rtlCol="0" anchor="t">
              <a:spAutoFit/>
            </a:bodyPr>
            <a:lstStyle/>
            <a:p>
              <a:pPr>
                <a:lnSpc>
                  <a:spcPts val="2519"/>
                </a:lnSpc>
                <a:spcBef>
                  <a:spcPct val="0"/>
                </a:spcBef>
              </a:pPr>
              <a:endParaRPr/>
            </a:p>
          </p:txBody>
        </p:sp>
        <p:sp>
          <p:nvSpPr>
            <p:cNvPr id="15" name="TextBox 15"/>
            <p:cNvSpPr txBox="1"/>
            <p:nvPr/>
          </p:nvSpPr>
          <p:spPr>
            <a:xfrm>
              <a:off x="0" y="-47625"/>
              <a:ext cx="11049494" cy="535305"/>
            </a:xfrm>
            <a:prstGeom prst="rect">
              <a:avLst/>
            </a:prstGeom>
          </p:spPr>
          <p:txBody>
            <a:bodyPr lIns="0" tIns="0" rIns="0" bIns="0" rtlCol="0" anchor="t">
              <a:spAutoFit/>
            </a:bodyPr>
            <a:lstStyle/>
            <a:p>
              <a:pPr>
                <a:lnSpc>
                  <a:spcPts val="3359"/>
                </a:lnSpc>
                <a:spcBef>
                  <a:spcPct val="0"/>
                </a:spcBef>
              </a:pPr>
              <a:endParaRPr/>
            </a:p>
          </p:txBody>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83677" y="3346482"/>
            <a:ext cx="880556" cy="1752012"/>
          </a:xfrm>
          <a:prstGeom prst="rect">
            <a:avLst/>
          </a:prstGeom>
        </p:spPr>
      </p:pic>
      <p:sp>
        <p:nvSpPr>
          <p:cNvPr id="17" name="TextBox 17"/>
          <p:cNvSpPr txBox="1"/>
          <p:nvPr/>
        </p:nvSpPr>
        <p:spPr>
          <a:xfrm>
            <a:off x="7660224" y="1263142"/>
            <a:ext cx="9982333" cy="5785231"/>
          </a:xfrm>
          <a:prstGeom prst="rect">
            <a:avLst/>
          </a:prstGeom>
        </p:spPr>
        <p:txBody>
          <a:bodyPr lIns="0" tIns="0" rIns="0" bIns="0" rtlCol="0" anchor="t">
            <a:spAutoFit/>
          </a:bodyPr>
          <a:lstStyle/>
          <a:p>
            <a:pPr marL="690881" lvl="1" indent="-345440">
              <a:lnSpc>
                <a:spcPts val="5792"/>
              </a:lnSpc>
              <a:buFont typeface="Arial"/>
              <a:buChar char="•"/>
            </a:pPr>
            <a:r>
              <a:rPr lang="en-US" sz="3200">
                <a:solidFill>
                  <a:srgbClr val="FFFFFF"/>
                </a:solidFill>
                <a:latin typeface="Open Sans Extra Bold"/>
              </a:rPr>
              <a:t>1.Lack of focused pathways for students </a:t>
            </a:r>
          </a:p>
          <a:p>
            <a:pPr>
              <a:lnSpc>
                <a:spcPts val="5792"/>
              </a:lnSpc>
            </a:pPr>
            <a:endParaRPr lang="en-US" sz="3200">
              <a:solidFill>
                <a:srgbClr val="FFFFFF"/>
              </a:solidFill>
              <a:latin typeface="Open Sans Extra Bold"/>
            </a:endParaRPr>
          </a:p>
          <a:p>
            <a:pPr marL="690881" lvl="1" indent="-345440">
              <a:lnSpc>
                <a:spcPts val="5792"/>
              </a:lnSpc>
              <a:buFont typeface="Arial"/>
              <a:buChar char="•"/>
            </a:pPr>
            <a:r>
              <a:rPr lang="en-US" sz="3200">
                <a:solidFill>
                  <a:srgbClr val="FFFFFF"/>
                </a:solidFill>
                <a:latin typeface="Open Sans Extra Bold"/>
              </a:rPr>
              <a:t>2.Inefficient and outdated tech hiring methodologies judging only competitiveness</a:t>
            </a:r>
          </a:p>
          <a:p>
            <a:pPr>
              <a:lnSpc>
                <a:spcPts val="5792"/>
              </a:lnSpc>
            </a:pPr>
            <a:endParaRPr lang="en-US" sz="3200">
              <a:solidFill>
                <a:srgbClr val="FFFFFF"/>
              </a:solidFill>
              <a:latin typeface="Open Sans Extra Bold"/>
            </a:endParaRPr>
          </a:p>
          <a:p>
            <a:pPr marL="690880" lvl="1" indent="-345440">
              <a:lnSpc>
                <a:spcPts val="5792"/>
              </a:lnSpc>
              <a:buFont typeface="Arial"/>
              <a:buChar char="•"/>
            </a:pPr>
            <a:r>
              <a:rPr lang="en-US" sz="3200">
                <a:solidFill>
                  <a:srgbClr val="FFFFFF"/>
                </a:solidFill>
                <a:latin typeface="Open Sans Extra Bold"/>
              </a:rPr>
              <a:t>3. Difficult for students to find like minded team mates for collaboration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2" name="Group 2"/>
          <p:cNvGrpSpPr/>
          <p:nvPr/>
        </p:nvGrpSpPr>
        <p:grpSpPr>
          <a:xfrm>
            <a:off x="9383772" y="2236580"/>
            <a:ext cx="6480487" cy="3791512"/>
            <a:chOff x="0" y="0"/>
            <a:chExt cx="1923367" cy="1125296"/>
          </a:xfrm>
        </p:grpSpPr>
        <p:sp>
          <p:nvSpPr>
            <p:cNvPr id="3" name="Freeform 3"/>
            <p:cNvSpPr/>
            <p:nvPr/>
          </p:nvSpPr>
          <p:spPr>
            <a:xfrm>
              <a:off x="0" y="0"/>
              <a:ext cx="1923367" cy="1125297"/>
            </a:xfrm>
            <a:custGeom>
              <a:avLst/>
              <a:gdLst/>
              <a:ahLst/>
              <a:cxnLst/>
              <a:rect l="l" t="t" r="r" b="b"/>
              <a:pathLst>
                <a:path w="1923367" h="1125297">
                  <a:moveTo>
                    <a:pt x="1798906" y="1125296"/>
                  </a:moveTo>
                  <a:lnTo>
                    <a:pt x="124460" y="1125296"/>
                  </a:lnTo>
                  <a:cubicBezTo>
                    <a:pt x="55880" y="1125296"/>
                    <a:pt x="0" y="1069416"/>
                    <a:pt x="0" y="1000836"/>
                  </a:cubicBezTo>
                  <a:lnTo>
                    <a:pt x="0" y="124460"/>
                  </a:lnTo>
                  <a:cubicBezTo>
                    <a:pt x="0" y="55880"/>
                    <a:pt x="55880" y="0"/>
                    <a:pt x="124460" y="0"/>
                  </a:cubicBezTo>
                  <a:lnTo>
                    <a:pt x="1798907" y="0"/>
                  </a:lnTo>
                  <a:cubicBezTo>
                    <a:pt x="1867487" y="0"/>
                    <a:pt x="1923367" y="55880"/>
                    <a:pt x="1923367" y="124460"/>
                  </a:cubicBezTo>
                  <a:lnTo>
                    <a:pt x="1923367" y="1000836"/>
                  </a:lnTo>
                  <a:cubicBezTo>
                    <a:pt x="1923367" y="1069417"/>
                    <a:pt x="1867487" y="1125297"/>
                    <a:pt x="1798907" y="1125297"/>
                  </a:cubicBezTo>
                  <a:close/>
                </a:path>
              </a:pathLst>
            </a:custGeom>
            <a:solidFill>
              <a:srgbClr val="75C7FB"/>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25204" y="1028700"/>
            <a:ext cx="1978908" cy="1840384"/>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20235" y="7417916"/>
            <a:ext cx="1978908" cy="1840384"/>
          </a:xfrm>
          <a:prstGeom prst="rect">
            <a:avLst/>
          </a:prstGeom>
        </p:spPr>
      </p:pic>
      <p:grpSp>
        <p:nvGrpSpPr>
          <p:cNvPr id="6" name="Group 6"/>
          <p:cNvGrpSpPr/>
          <p:nvPr/>
        </p:nvGrpSpPr>
        <p:grpSpPr>
          <a:xfrm>
            <a:off x="1406025" y="4137949"/>
            <a:ext cx="6405545" cy="2461310"/>
            <a:chOff x="0" y="0"/>
            <a:chExt cx="8540726" cy="3281746"/>
          </a:xfrm>
        </p:grpSpPr>
        <p:sp>
          <p:nvSpPr>
            <p:cNvPr id="7" name="TextBox 7"/>
            <p:cNvSpPr txBox="1"/>
            <p:nvPr/>
          </p:nvSpPr>
          <p:spPr>
            <a:xfrm>
              <a:off x="0" y="1992009"/>
              <a:ext cx="8540726" cy="1289737"/>
            </a:xfrm>
            <a:prstGeom prst="rect">
              <a:avLst/>
            </a:prstGeom>
          </p:spPr>
          <p:txBody>
            <a:bodyPr lIns="0" tIns="0" rIns="0" bIns="0" rtlCol="0" anchor="t">
              <a:spAutoFit/>
            </a:bodyPr>
            <a:lstStyle/>
            <a:p>
              <a:pPr>
                <a:lnSpc>
                  <a:spcPts val="3920"/>
                </a:lnSpc>
                <a:spcBef>
                  <a:spcPct val="0"/>
                </a:spcBef>
              </a:pPr>
              <a:r>
                <a:rPr lang="en-US" sz="2800">
                  <a:solidFill>
                    <a:srgbClr val="ECF2FE"/>
                  </a:solidFill>
                  <a:latin typeface="Open Sans Extra Bold"/>
                </a:rPr>
                <a:t>Shaping you developer journey from 0 to 1</a:t>
              </a:r>
            </a:p>
          </p:txBody>
        </p:sp>
        <p:sp>
          <p:nvSpPr>
            <p:cNvPr id="8" name="TextBox 8"/>
            <p:cNvSpPr txBox="1"/>
            <p:nvPr/>
          </p:nvSpPr>
          <p:spPr>
            <a:xfrm>
              <a:off x="0" y="76200"/>
              <a:ext cx="8540726" cy="1386500"/>
            </a:xfrm>
            <a:prstGeom prst="rect">
              <a:avLst/>
            </a:prstGeom>
          </p:spPr>
          <p:txBody>
            <a:bodyPr lIns="0" tIns="0" rIns="0" bIns="0" rtlCol="0" anchor="t">
              <a:spAutoFit/>
            </a:bodyPr>
            <a:lstStyle/>
            <a:p>
              <a:pPr>
                <a:lnSpc>
                  <a:spcPts val="7920"/>
                </a:lnSpc>
              </a:pPr>
              <a:r>
                <a:rPr lang="en-US" sz="7200" spc="-72">
                  <a:solidFill>
                    <a:srgbClr val="FF1616"/>
                  </a:solidFill>
                  <a:latin typeface="Muli Bold"/>
                </a:rPr>
                <a:t>Devquest</a:t>
              </a:r>
            </a:p>
          </p:txBody>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574492" y="3174529"/>
            <a:ext cx="218527" cy="218527"/>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17688" y="4226775"/>
            <a:ext cx="160064" cy="160064"/>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144000" y="1510746"/>
            <a:ext cx="7224722" cy="6827362"/>
          </a:xfrm>
          <a:prstGeom prst="rect">
            <a:avLst/>
          </a:prstGeom>
        </p:spPr>
      </p:pic>
      <p:grpSp>
        <p:nvGrpSpPr>
          <p:cNvPr id="12" name="Group 12"/>
          <p:cNvGrpSpPr/>
          <p:nvPr/>
        </p:nvGrpSpPr>
        <p:grpSpPr>
          <a:xfrm rot="-10800000">
            <a:off x="16538985" y="8537985"/>
            <a:ext cx="720315" cy="720315"/>
            <a:chOff x="0" y="0"/>
            <a:chExt cx="960421" cy="960421"/>
          </a:xfrm>
        </p:grpSpPr>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0" y="0"/>
              <a:ext cx="960421" cy="960421"/>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34750" y="234750"/>
              <a:ext cx="490920" cy="490920"/>
            </a:xfrm>
            <a:prstGeom prst="rect">
              <a:avLst/>
            </a:prstGeom>
          </p:spPr>
        </p:pic>
      </p:grpSp>
      <p:pic>
        <p:nvPicPr>
          <p:cNvPr id="15" name="Picture 15"/>
          <p:cNvPicPr>
            <a:picLocks noChangeAspect="1"/>
          </p:cNvPicPr>
          <p:nvPr/>
        </p:nvPicPr>
        <p:blipFill>
          <a:blip r:embed="rId12"/>
          <a:srcRect b="14745"/>
          <a:stretch>
            <a:fillRect/>
          </a:stretch>
        </p:blipFill>
        <p:spPr>
          <a:xfrm>
            <a:off x="2045611" y="1055498"/>
            <a:ext cx="3007414" cy="36271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27621">
            <a:off x="-903608" y="182206"/>
            <a:ext cx="3701610" cy="270217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878553" y="7975160"/>
            <a:ext cx="2761494" cy="2761494"/>
          </a:xfrm>
          <a:prstGeom prst="rect">
            <a:avLst/>
          </a:prstGeom>
        </p:spPr>
      </p:pic>
      <p:grpSp>
        <p:nvGrpSpPr>
          <p:cNvPr id="4" name="Group 4"/>
          <p:cNvGrpSpPr/>
          <p:nvPr/>
        </p:nvGrpSpPr>
        <p:grpSpPr>
          <a:xfrm>
            <a:off x="754772" y="1316834"/>
            <a:ext cx="16778456" cy="8386053"/>
            <a:chOff x="0" y="0"/>
            <a:chExt cx="2801701" cy="1400321"/>
          </a:xfrm>
        </p:grpSpPr>
        <p:sp>
          <p:nvSpPr>
            <p:cNvPr id="5" name="Freeform 5"/>
            <p:cNvSpPr/>
            <p:nvPr/>
          </p:nvSpPr>
          <p:spPr>
            <a:xfrm>
              <a:off x="0" y="0"/>
              <a:ext cx="2801701" cy="1400321"/>
            </a:xfrm>
            <a:custGeom>
              <a:avLst/>
              <a:gdLst/>
              <a:ahLst/>
              <a:cxnLst/>
              <a:rect l="l" t="t" r="r" b="b"/>
              <a:pathLst>
                <a:path w="2801701" h="1400321">
                  <a:moveTo>
                    <a:pt x="2677241" y="1400321"/>
                  </a:moveTo>
                  <a:lnTo>
                    <a:pt x="124460" y="1400321"/>
                  </a:lnTo>
                  <a:cubicBezTo>
                    <a:pt x="55880" y="1400321"/>
                    <a:pt x="0" y="1344441"/>
                    <a:pt x="0" y="1275860"/>
                  </a:cubicBezTo>
                  <a:lnTo>
                    <a:pt x="0" y="124460"/>
                  </a:lnTo>
                  <a:cubicBezTo>
                    <a:pt x="0" y="55880"/>
                    <a:pt x="55880" y="0"/>
                    <a:pt x="124460" y="0"/>
                  </a:cubicBezTo>
                  <a:lnTo>
                    <a:pt x="2677241" y="0"/>
                  </a:lnTo>
                  <a:cubicBezTo>
                    <a:pt x="2745822" y="0"/>
                    <a:pt x="2801701" y="55880"/>
                    <a:pt x="2801701" y="124460"/>
                  </a:cubicBezTo>
                  <a:lnTo>
                    <a:pt x="2801701" y="1275861"/>
                  </a:lnTo>
                  <a:cubicBezTo>
                    <a:pt x="2801701" y="1344441"/>
                    <a:pt x="2745822" y="1400321"/>
                    <a:pt x="2677241" y="1400321"/>
                  </a:cubicBezTo>
                  <a:close/>
                </a:path>
              </a:pathLst>
            </a:custGeom>
            <a:solidFill>
              <a:srgbClr val="FFFFFF"/>
            </a:solidFill>
          </p:spPr>
        </p:sp>
      </p:grpSp>
      <p:grpSp>
        <p:nvGrpSpPr>
          <p:cNvPr id="6" name="Group 6"/>
          <p:cNvGrpSpPr/>
          <p:nvPr/>
        </p:nvGrpSpPr>
        <p:grpSpPr>
          <a:xfrm rot="5400000">
            <a:off x="17186874" y="5231397"/>
            <a:ext cx="1495736" cy="803028"/>
            <a:chOff x="0" y="0"/>
            <a:chExt cx="2354580" cy="1264123"/>
          </a:xfrm>
        </p:grpSpPr>
        <p:sp>
          <p:nvSpPr>
            <p:cNvPr id="7" name="Freeform 7"/>
            <p:cNvSpPr/>
            <p:nvPr/>
          </p:nvSpPr>
          <p:spPr>
            <a:xfrm>
              <a:off x="0" y="0"/>
              <a:ext cx="2353310" cy="1264123"/>
            </a:xfrm>
            <a:custGeom>
              <a:avLst/>
              <a:gdLst/>
              <a:ahLst/>
              <a:cxnLst/>
              <a:rect l="l" t="t" r="r" b="b"/>
              <a:pathLst>
                <a:path w="2353310" h="1264123">
                  <a:moveTo>
                    <a:pt x="784860" y="1196813"/>
                  </a:moveTo>
                  <a:cubicBezTo>
                    <a:pt x="905510" y="1237453"/>
                    <a:pt x="1042670" y="1264123"/>
                    <a:pt x="1177290" y="1264123"/>
                  </a:cubicBezTo>
                  <a:cubicBezTo>
                    <a:pt x="1311910" y="1264123"/>
                    <a:pt x="1441450" y="1241263"/>
                    <a:pt x="1560830" y="1200623"/>
                  </a:cubicBezTo>
                  <a:cubicBezTo>
                    <a:pt x="1563370" y="1199353"/>
                    <a:pt x="1565910" y="1199353"/>
                    <a:pt x="1568450" y="1198083"/>
                  </a:cubicBezTo>
                  <a:cubicBezTo>
                    <a:pt x="2016760" y="1035523"/>
                    <a:pt x="2346960" y="606263"/>
                    <a:pt x="2353310" y="109551"/>
                  </a:cubicBezTo>
                  <a:lnTo>
                    <a:pt x="2353310" y="0"/>
                  </a:lnTo>
                  <a:lnTo>
                    <a:pt x="0" y="0"/>
                  </a:lnTo>
                  <a:lnTo>
                    <a:pt x="0" y="109516"/>
                  </a:lnTo>
                  <a:cubicBezTo>
                    <a:pt x="6350" y="608803"/>
                    <a:pt x="331470" y="1038063"/>
                    <a:pt x="784860" y="1196813"/>
                  </a:cubicBezTo>
                  <a:close/>
                </a:path>
              </a:pathLst>
            </a:custGeom>
            <a:solidFill>
              <a:srgbClr val="FFFF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7934742" y="5413796"/>
            <a:ext cx="278873" cy="438229"/>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334027" y="3879522"/>
            <a:ext cx="1619946" cy="1723347"/>
          </a:xfrm>
          <a:prstGeom prst="rect">
            <a:avLst/>
          </a:prstGeom>
        </p:spPr>
      </p:pic>
      <p:pic>
        <p:nvPicPr>
          <p:cNvPr id="10" name="Picture 10"/>
          <p:cNvPicPr>
            <a:picLocks noChangeAspect="1"/>
          </p:cNvPicPr>
          <p:nvPr/>
        </p:nvPicPr>
        <p:blipFill>
          <a:blip r:embed="rId10"/>
          <a:srcRect/>
          <a:stretch>
            <a:fillRect/>
          </a:stretch>
        </p:blipFill>
        <p:spPr>
          <a:xfrm>
            <a:off x="2153047" y="4241007"/>
            <a:ext cx="3447579" cy="1000377"/>
          </a:xfrm>
          <a:prstGeom prst="rect">
            <a:avLst/>
          </a:prstGeom>
        </p:spPr>
      </p:pic>
      <p:sp>
        <p:nvSpPr>
          <p:cNvPr id="11" name="TextBox 11"/>
          <p:cNvSpPr txBox="1"/>
          <p:nvPr/>
        </p:nvSpPr>
        <p:spPr>
          <a:xfrm>
            <a:off x="3194900" y="2266719"/>
            <a:ext cx="11898200" cy="1000543"/>
          </a:xfrm>
          <a:prstGeom prst="rect">
            <a:avLst/>
          </a:prstGeom>
        </p:spPr>
        <p:txBody>
          <a:bodyPr lIns="0" tIns="0" rIns="0" bIns="0" rtlCol="0" anchor="t">
            <a:spAutoFit/>
          </a:bodyPr>
          <a:lstStyle/>
          <a:p>
            <a:pPr algn="ctr">
              <a:lnSpc>
                <a:spcPts val="7560"/>
              </a:lnSpc>
            </a:pPr>
            <a:r>
              <a:rPr lang="en-US" sz="7200" spc="-72">
                <a:solidFill>
                  <a:srgbClr val="000000"/>
                </a:solidFill>
                <a:latin typeface="HK Grotesk Bold"/>
              </a:rPr>
              <a:t>Features of our Platform</a:t>
            </a:r>
          </a:p>
        </p:txBody>
      </p:sp>
      <p:grpSp>
        <p:nvGrpSpPr>
          <p:cNvPr id="12" name="Group 12"/>
          <p:cNvGrpSpPr/>
          <p:nvPr/>
        </p:nvGrpSpPr>
        <p:grpSpPr>
          <a:xfrm>
            <a:off x="1374248" y="6191170"/>
            <a:ext cx="5005177" cy="2629442"/>
            <a:chOff x="0" y="0"/>
            <a:chExt cx="6673570" cy="3505923"/>
          </a:xfrm>
        </p:grpSpPr>
        <p:sp>
          <p:nvSpPr>
            <p:cNvPr id="13" name="TextBox 13"/>
            <p:cNvSpPr txBox="1"/>
            <p:nvPr/>
          </p:nvSpPr>
          <p:spPr>
            <a:xfrm>
              <a:off x="0" y="38100"/>
              <a:ext cx="6673570" cy="627819"/>
            </a:xfrm>
            <a:prstGeom prst="rect">
              <a:avLst/>
            </a:prstGeom>
          </p:spPr>
          <p:txBody>
            <a:bodyPr lIns="0" tIns="0" rIns="0" bIns="0" rtlCol="0" anchor="t">
              <a:spAutoFit/>
            </a:bodyPr>
            <a:lstStyle/>
            <a:p>
              <a:pPr algn="ctr">
                <a:lnSpc>
                  <a:spcPts val="3440"/>
                </a:lnSpc>
              </a:pPr>
              <a:r>
                <a:rPr lang="en-US" sz="3277" spc="-32">
                  <a:solidFill>
                    <a:srgbClr val="000000"/>
                  </a:solidFill>
                  <a:latin typeface="HK Grotesk Bold"/>
                </a:rPr>
                <a:t>Curated Pathways</a:t>
              </a:r>
            </a:p>
          </p:txBody>
        </p:sp>
        <p:sp>
          <p:nvSpPr>
            <p:cNvPr id="14" name="TextBox 14"/>
            <p:cNvSpPr txBox="1"/>
            <p:nvPr/>
          </p:nvSpPr>
          <p:spPr>
            <a:xfrm>
              <a:off x="0" y="743367"/>
              <a:ext cx="6673570" cy="2762555"/>
            </a:xfrm>
            <a:prstGeom prst="rect">
              <a:avLst/>
            </a:prstGeom>
          </p:spPr>
          <p:txBody>
            <a:bodyPr lIns="0" tIns="0" rIns="0" bIns="0" rtlCol="0" anchor="t">
              <a:spAutoFit/>
            </a:bodyPr>
            <a:lstStyle/>
            <a:p>
              <a:pPr algn="ctr">
                <a:lnSpc>
                  <a:spcPts val="3309"/>
                </a:lnSpc>
              </a:pPr>
              <a:r>
                <a:rPr lang="en-US" sz="2330" spc="-23">
                  <a:solidFill>
                    <a:srgbClr val="000000"/>
                  </a:solidFill>
                  <a:latin typeface="Clear Sans Regular"/>
                </a:rPr>
                <a:t>Specially crafted pathways for beginners, intermediates and advanced learning of development stacks</a:t>
              </a:r>
            </a:p>
            <a:p>
              <a:pPr marL="0" lvl="0" indent="0" algn="ctr">
                <a:lnSpc>
                  <a:spcPts val="3309"/>
                </a:lnSpc>
              </a:pPr>
              <a:endParaRPr lang="en-US" sz="2330" spc="-23">
                <a:solidFill>
                  <a:srgbClr val="000000"/>
                </a:solidFill>
                <a:latin typeface="Clear Sans Regular"/>
              </a:endParaRPr>
            </a:p>
          </p:txBody>
        </p:sp>
      </p:grpSp>
      <p:grpSp>
        <p:nvGrpSpPr>
          <p:cNvPr id="15" name="Group 15"/>
          <p:cNvGrpSpPr/>
          <p:nvPr/>
        </p:nvGrpSpPr>
        <p:grpSpPr>
          <a:xfrm>
            <a:off x="6729563" y="6214710"/>
            <a:ext cx="4828875" cy="1715596"/>
            <a:chOff x="0" y="0"/>
            <a:chExt cx="6438500" cy="2287461"/>
          </a:xfrm>
        </p:grpSpPr>
        <p:sp>
          <p:nvSpPr>
            <p:cNvPr id="16" name="TextBox 16"/>
            <p:cNvSpPr txBox="1"/>
            <p:nvPr/>
          </p:nvSpPr>
          <p:spPr>
            <a:xfrm>
              <a:off x="0" y="38100"/>
              <a:ext cx="6438500" cy="604363"/>
            </a:xfrm>
            <a:prstGeom prst="rect">
              <a:avLst/>
            </a:prstGeom>
          </p:spPr>
          <p:txBody>
            <a:bodyPr lIns="0" tIns="0" rIns="0" bIns="0" rtlCol="0" anchor="t">
              <a:spAutoFit/>
            </a:bodyPr>
            <a:lstStyle/>
            <a:p>
              <a:pPr algn="ctr">
                <a:lnSpc>
                  <a:spcPts val="3319"/>
                </a:lnSpc>
              </a:pPr>
              <a:r>
                <a:rPr lang="en-US" sz="3161" spc="-31">
                  <a:solidFill>
                    <a:srgbClr val="000000"/>
                  </a:solidFill>
                  <a:latin typeface="HK Grotesk Bold"/>
                </a:rPr>
                <a:t>Reward Based Learning</a:t>
              </a:r>
            </a:p>
          </p:txBody>
        </p:sp>
        <p:sp>
          <p:nvSpPr>
            <p:cNvPr id="17" name="TextBox 17"/>
            <p:cNvSpPr txBox="1"/>
            <p:nvPr/>
          </p:nvSpPr>
          <p:spPr>
            <a:xfrm>
              <a:off x="0" y="725030"/>
              <a:ext cx="6438500" cy="1562431"/>
            </a:xfrm>
            <a:prstGeom prst="rect">
              <a:avLst/>
            </a:prstGeom>
          </p:spPr>
          <p:txBody>
            <a:bodyPr lIns="0" tIns="0" rIns="0" bIns="0" rtlCol="0" anchor="t">
              <a:spAutoFit/>
            </a:bodyPr>
            <a:lstStyle/>
            <a:p>
              <a:pPr marL="0" lvl="0" indent="0" algn="ctr">
                <a:lnSpc>
                  <a:spcPts val="3192"/>
                </a:lnSpc>
              </a:pPr>
              <a:r>
                <a:rPr lang="en-US" sz="2248" spc="-22">
                  <a:solidFill>
                    <a:srgbClr val="000000"/>
                  </a:solidFill>
                  <a:latin typeface="Clear Sans Regular"/>
                </a:rPr>
                <a:t>Enables students to earn points for completing weekly competitions and attending events.</a:t>
              </a:r>
            </a:p>
          </p:txBody>
        </p:sp>
      </p:grpSp>
      <p:grpSp>
        <p:nvGrpSpPr>
          <p:cNvPr id="18" name="Group 18"/>
          <p:cNvGrpSpPr/>
          <p:nvPr/>
        </p:nvGrpSpPr>
        <p:grpSpPr>
          <a:xfrm>
            <a:off x="12144664" y="6214710"/>
            <a:ext cx="4634316" cy="2045490"/>
            <a:chOff x="0" y="0"/>
            <a:chExt cx="6179088" cy="2727320"/>
          </a:xfrm>
        </p:grpSpPr>
        <p:sp>
          <p:nvSpPr>
            <p:cNvPr id="19" name="TextBox 19"/>
            <p:cNvSpPr txBox="1"/>
            <p:nvPr/>
          </p:nvSpPr>
          <p:spPr>
            <a:xfrm>
              <a:off x="0" y="47625"/>
              <a:ext cx="6179088" cy="568952"/>
            </a:xfrm>
            <a:prstGeom prst="rect">
              <a:avLst/>
            </a:prstGeom>
          </p:spPr>
          <p:txBody>
            <a:bodyPr lIns="0" tIns="0" rIns="0" bIns="0" rtlCol="0" anchor="t">
              <a:spAutoFit/>
            </a:bodyPr>
            <a:lstStyle/>
            <a:p>
              <a:pPr algn="ctr">
                <a:lnSpc>
                  <a:spcPts val="3185"/>
                </a:lnSpc>
              </a:pPr>
              <a:r>
                <a:rPr lang="en-US" sz="3034" spc="-30">
                  <a:solidFill>
                    <a:srgbClr val="000000"/>
                  </a:solidFill>
                  <a:latin typeface="HK Grotesk Bold"/>
                </a:rPr>
                <a:t>Bridging the Hiring Gap</a:t>
              </a:r>
            </a:p>
          </p:txBody>
        </p:sp>
        <p:sp>
          <p:nvSpPr>
            <p:cNvPr id="20" name="TextBox 20"/>
            <p:cNvSpPr txBox="1"/>
            <p:nvPr/>
          </p:nvSpPr>
          <p:spPr>
            <a:xfrm>
              <a:off x="0" y="684758"/>
              <a:ext cx="6179088" cy="2042561"/>
            </a:xfrm>
            <a:prstGeom prst="rect">
              <a:avLst/>
            </a:prstGeom>
          </p:spPr>
          <p:txBody>
            <a:bodyPr lIns="0" tIns="0" rIns="0" bIns="0" rtlCol="0" anchor="t">
              <a:spAutoFit/>
            </a:bodyPr>
            <a:lstStyle/>
            <a:p>
              <a:pPr marL="0" lvl="0" indent="0" algn="ctr">
                <a:lnSpc>
                  <a:spcPts val="3063"/>
                </a:lnSpc>
              </a:pPr>
              <a:r>
                <a:rPr lang="en-US" sz="2157" spc="-21">
                  <a:solidFill>
                    <a:srgbClr val="000000"/>
                  </a:solidFill>
                  <a:latin typeface="Clear Sans Regular"/>
                </a:rPr>
                <a:t> Specialized score based system based on multiple parameters to judge the student's abilities and provide job opportunities</a:t>
              </a:r>
            </a:p>
          </p:txBody>
        </p:sp>
      </p:grpSp>
      <p:pic>
        <p:nvPicPr>
          <p:cNvPr id="21" name="Picture 2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573498" y="3866546"/>
            <a:ext cx="1776647" cy="17233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27621">
            <a:off x="-903608" y="182206"/>
            <a:ext cx="3701610" cy="270217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5878553" y="7975160"/>
            <a:ext cx="2761494" cy="2761494"/>
          </a:xfrm>
          <a:prstGeom prst="rect">
            <a:avLst/>
          </a:prstGeom>
        </p:spPr>
      </p:pic>
      <p:grpSp>
        <p:nvGrpSpPr>
          <p:cNvPr id="4" name="Group 4"/>
          <p:cNvGrpSpPr/>
          <p:nvPr/>
        </p:nvGrpSpPr>
        <p:grpSpPr>
          <a:xfrm>
            <a:off x="754772" y="1316834"/>
            <a:ext cx="16778456" cy="8386053"/>
            <a:chOff x="0" y="0"/>
            <a:chExt cx="2801701" cy="1400321"/>
          </a:xfrm>
        </p:grpSpPr>
        <p:sp>
          <p:nvSpPr>
            <p:cNvPr id="5" name="Freeform 5"/>
            <p:cNvSpPr/>
            <p:nvPr/>
          </p:nvSpPr>
          <p:spPr>
            <a:xfrm>
              <a:off x="0" y="0"/>
              <a:ext cx="2801701" cy="1400321"/>
            </a:xfrm>
            <a:custGeom>
              <a:avLst/>
              <a:gdLst/>
              <a:ahLst/>
              <a:cxnLst/>
              <a:rect l="l" t="t" r="r" b="b"/>
              <a:pathLst>
                <a:path w="2801701" h="1400321">
                  <a:moveTo>
                    <a:pt x="2677241" y="1400321"/>
                  </a:moveTo>
                  <a:lnTo>
                    <a:pt x="124460" y="1400321"/>
                  </a:lnTo>
                  <a:cubicBezTo>
                    <a:pt x="55880" y="1400321"/>
                    <a:pt x="0" y="1344441"/>
                    <a:pt x="0" y="1275860"/>
                  </a:cubicBezTo>
                  <a:lnTo>
                    <a:pt x="0" y="124460"/>
                  </a:lnTo>
                  <a:cubicBezTo>
                    <a:pt x="0" y="55880"/>
                    <a:pt x="55880" y="0"/>
                    <a:pt x="124460" y="0"/>
                  </a:cubicBezTo>
                  <a:lnTo>
                    <a:pt x="2677241" y="0"/>
                  </a:lnTo>
                  <a:cubicBezTo>
                    <a:pt x="2745822" y="0"/>
                    <a:pt x="2801701" y="55880"/>
                    <a:pt x="2801701" y="124460"/>
                  </a:cubicBezTo>
                  <a:lnTo>
                    <a:pt x="2801701" y="1275861"/>
                  </a:lnTo>
                  <a:cubicBezTo>
                    <a:pt x="2801701" y="1344441"/>
                    <a:pt x="2745822" y="1400321"/>
                    <a:pt x="2677241" y="1400321"/>
                  </a:cubicBezTo>
                  <a:close/>
                </a:path>
              </a:pathLst>
            </a:custGeom>
            <a:solidFill>
              <a:srgbClr val="FFFFFF"/>
            </a:solidFill>
          </p:spPr>
        </p:sp>
      </p:grpSp>
      <p:grpSp>
        <p:nvGrpSpPr>
          <p:cNvPr id="6" name="Group 6"/>
          <p:cNvGrpSpPr/>
          <p:nvPr/>
        </p:nvGrpSpPr>
        <p:grpSpPr>
          <a:xfrm rot="5400000">
            <a:off x="17186874" y="5231397"/>
            <a:ext cx="1495736" cy="803028"/>
            <a:chOff x="0" y="0"/>
            <a:chExt cx="2354580" cy="1264123"/>
          </a:xfrm>
        </p:grpSpPr>
        <p:sp>
          <p:nvSpPr>
            <p:cNvPr id="7" name="Freeform 7"/>
            <p:cNvSpPr/>
            <p:nvPr/>
          </p:nvSpPr>
          <p:spPr>
            <a:xfrm>
              <a:off x="0" y="0"/>
              <a:ext cx="2353310" cy="1264123"/>
            </a:xfrm>
            <a:custGeom>
              <a:avLst/>
              <a:gdLst/>
              <a:ahLst/>
              <a:cxnLst/>
              <a:rect l="l" t="t" r="r" b="b"/>
              <a:pathLst>
                <a:path w="2353310" h="1264123">
                  <a:moveTo>
                    <a:pt x="784860" y="1196813"/>
                  </a:moveTo>
                  <a:cubicBezTo>
                    <a:pt x="905510" y="1237453"/>
                    <a:pt x="1042670" y="1264123"/>
                    <a:pt x="1177290" y="1264123"/>
                  </a:cubicBezTo>
                  <a:cubicBezTo>
                    <a:pt x="1311910" y="1264123"/>
                    <a:pt x="1441450" y="1241263"/>
                    <a:pt x="1560830" y="1200623"/>
                  </a:cubicBezTo>
                  <a:cubicBezTo>
                    <a:pt x="1563370" y="1199353"/>
                    <a:pt x="1565910" y="1199353"/>
                    <a:pt x="1568450" y="1198083"/>
                  </a:cubicBezTo>
                  <a:cubicBezTo>
                    <a:pt x="2016760" y="1035523"/>
                    <a:pt x="2346960" y="606263"/>
                    <a:pt x="2353310" y="109551"/>
                  </a:cubicBezTo>
                  <a:lnTo>
                    <a:pt x="2353310" y="0"/>
                  </a:lnTo>
                  <a:lnTo>
                    <a:pt x="0" y="0"/>
                  </a:lnTo>
                  <a:lnTo>
                    <a:pt x="0" y="109516"/>
                  </a:lnTo>
                  <a:cubicBezTo>
                    <a:pt x="6350" y="608803"/>
                    <a:pt x="331470" y="1038063"/>
                    <a:pt x="784860" y="1196813"/>
                  </a:cubicBezTo>
                  <a:close/>
                </a:path>
              </a:pathLst>
            </a:custGeom>
            <a:solidFill>
              <a:srgbClr val="FFFF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17934742" y="5413796"/>
            <a:ext cx="278873" cy="438229"/>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019416">
            <a:off x="2714701" y="4005536"/>
            <a:ext cx="2324271" cy="1846739"/>
          </a:xfrm>
          <a:prstGeom prst="rect">
            <a:avLst/>
          </a:prstGeom>
        </p:spPr>
      </p:pic>
      <p:sp>
        <p:nvSpPr>
          <p:cNvPr id="10" name="TextBox 10"/>
          <p:cNvSpPr txBox="1"/>
          <p:nvPr/>
        </p:nvSpPr>
        <p:spPr>
          <a:xfrm>
            <a:off x="3194900" y="2266719"/>
            <a:ext cx="11898200" cy="1000543"/>
          </a:xfrm>
          <a:prstGeom prst="rect">
            <a:avLst/>
          </a:prstGeom>
        </p:spPr>
        <p:txBody>
          <a:bodyPr lIns="0" tIns="0" rIns="0" bIns="0" rtlCol="0" anchor="t">
            <a:spAutoFit/>
          </a:bodyPr>
          <a:lstStyle/>
          <a:p>
            <a:pPr algn="ctr">
              <a:lnSpc>
                <a:spcPts val="7560"/>
              </a:lnSpc>
            </a:pPr>
            <a:r>
              <a:rPr lang="en-US" sz="7200" spc="-72">
                <a:solidFill>
                  <a:srgbClr val="000000"/>
                </a:solidFill>
                <a:latin typeface="HK Grotesk Bold"/>
              </a:rPr>
              <a:t>Features of our Platform</a:t>
            </a:r>
          </a:p>
        </p:txBody>
      </p:sp>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230560" y="3959827"/>
            <a:ext cx="1826881" cy="1850432"/>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815406" y="4161082"/>
            <a:ext cx="1292831" cy="1535646"/>
          </a:xfrm>
          <a:prstGeom prst="rect">
            <a:avLst/>
          </a:prstGeom>
        </p:spPr>
      </p:pic>
      <p:grpSp>
        <p:nvGrpSpPr>
          <p:cNvPr id="13" name="Group 13"/>
          <p:cNvGrpSpPr/>
          <p:nvPr/>
        </p:nvGrpSpPr>
        <p:grpSpPr>
          <a:xfrm>
            <a:off x="1374248" y="6191170"/>
            <a:ext cx="5005177" cy="2120688"/>
            <a:chOff x="0" y="0"/>
            <a:chExt cx="6673570" cy="2827584"/>
          </a:xfrm>
        </p:grpSpPr>
        <p:sp>
          <p:nvSpPr>
            <p:cNvPr id="14" name="TextBox 14"/>
            <p:cNvSpPr txBox="1"/>
            <p:nvPr/>
          </p:nvSpPr>
          <p:spPr>
            <a:xfrm>
              <a:off x="0" y="38100"/>
              <a:ext cx="6673570" cy="528828"/>
            </a:xfrm>
            <a:prstGeom prst="rect">
              <a:avLst/>
            </a:prstGeom>
          </p:spPr>
          <p:txBody>
            <a:bodyPr lIns="0" tIns="0" rIns="0" bIns="0" rtlCol="0" anchor="t">
              <a:spAutoFit/>
            </a:bodyPr>
            <a:lstStyle/>
            <a:p>
              <a:pPr algn="ctr">
                <a:lnSpc>
                  <a:spcPts val="2940"/>
                </a:lnSpc>
              </a:pPr>
              <a:r>
                <a:rPr lang="en-US" sz="2800" spc="-28">
                  <a:solidFill>
                    <a:srgbClr val="000000"/>
                  </a:solidFill>
                  <a:latin typeface="HK Grotesk Bold"/>
                </a:rPr>
                <a:t>Gamified Learning Environment</a:t>
              </a:r>
            </a:p>
          </p:txBody>
        </p:sp>
        <p:sp>
          <p:nvSpPr>
            <p:cNvPr id="15" name="TextBox 15"/>
            <p:cNvSpPr txBox="1"/>
            <p:nvPr/>
          </p:nvSpPr>
          <p:spPr>
            <a:xfrm>
              <a:off x="0" y="644376"/>
              <a:ext cx="6673570" cy="2183208"/>
            </a:xfrm>
            <a:prstGeom prst="rect">
              <a:avLst/>
            </a:prstGeom>
          </p:spPr>
          <p:txBody>
            <a:bodyPr lIns="0" tIns="0" rIns="0" bIns="0" rtlCol="0" anchor="t">
              <a:spAutoFit/>
            </a:bodyPr>
            <a:lstStyle/>
            <a:p>
              <a:pPr algn="ctr">
                <a:lnSpc>
                  <a:spcPts val="3309"/>
                </a:lnSpc>
              </a:pPr>
              <a:r>
                <a:rPr lang="en-US" sz="2330" spc="-23">
                  <a:solidFill>
                    <a:srgbClr val="000000"/>
                  </a:solidFill>
                  <a:latin typeface="Clear Sans Regular"/>
                </a:rPr>
                <a:t>Each pathway consists of quests which tests the what the student has learned through in a gamified manner.</a:t>
              </a:r>
            </a:p>
            <a:p>
              <a:pPr marL="0" lvl="0" indent="0" algn="ctr">
                <a:lnSpc>
                  <a:spcPts val="3309"/>
                </a:lnSpc>
              </a:pPr>
              <a:endParaRPr lang="en-US" sz="2330" spc="-23">
                <a:solidFill>
                  <a:srgbClr val="000000"/>
                </a:solidFill>
                <a:latin typeface="Clear Sans Regular"/>
              </a:endParaRPr>
            </a:p>
          </p:txBody>
        </p:sp>
      </p:grpSp>
      <p:grpSp>
        <p:nvGrpSpPr>
          <p:cNvPr id="16" name="Group 16"/>
          <p:cNvGrpSpPr/>
          <p:nvPr/>
        </p:nvGrpSpPr>
        <p:grpSpPr>
          <a:xfrm>
            <a:off x="6729563" y="6214710"/>
            <a:ext cx="4828875" cy="1713479"/>
            <a:chOff x="0" y="0"/>
            <a:chExt cx="6438500" cy="2284639"/>
          </a:xfrm>
        </p:grpSpPr>
        <p:sp>
          <p:nvSpPr>
            <p:cNvPr id="17" name="TextBox 17"/>
            <p:cNvSpPr txBox="1"/>
            <p:nvPr/>
          </p:nvSpPr>
          <p:spPr>
            <a:xfrm>
              <a:off x="0" y="38100"/>
              <a:ext cx="6438500" cy="601540"/>
            </a:xfrm>
            <a:prstGeom prst="rect">
              <a:avLst/>
            </a:prstGeom>
          </p:spPr>
          <p:txBody>
            <a:bodyPr lIns="0" tIns="0" rIns="0" bIns="0" rtlCol="0" anchor="t">
              <a:spAutoFit/>
            </a:bodyPr>
            <a:lstStyle/>
            <a:p>
              <a:pPr algn="ctr">
                <a:lnSpc>
                  <a:spcPts val="3319"/>
                </a:lnSpc>
              </a:pPr>
              <a:r>
                <a:rPr lang="en-US" sz="3161" spc="-31">
                  <a:solidFill>
                    <a:srgbClr val="000000"/>
                  </a:solidFill>
                  <a:latin typeface="HK Grotesk Bold"/>
                </a:rPr>
                <a:t>Buddy System</a:t>
              </a:r>
            </a:p>
          </p:txBody>
        </p:sp>
        <p:sp>
          <p:nvSpPr>
            <p:cNvPr id="18" name="TextBox 18"/>
            <p:cNvSpPr txBox="1"/>
            <p:nvPr/>
          </p:nvSpPr>
          <p:spPr>
            <a:xfrm>
              <a:off x="0" y="722208"/>
              <a:ext cx="6438500" cy="1562431"/>
            </a:xfrm>
            <a:prstGeom prst="rect">
              <a:avLst/>
            </a:prstGeom>
          </p:spPr>
          <p:txBody>
            <a:bodyPr lIns="0" tIns="0" rIns="0" bIns="0" rtlCol="0" anchor="t">
              <a:spAutoFit/>
            </a:bodyPr>
            <a:lstStyle/>
            <a:p>
              <a:pPr marL="0" lvl="0" indent="0" algn="ctr">
                <a:lnSpc>
                  <a:spcPts val="3192"/>
                </a:lnSpc>
              </a:pPr>
              <a:r>
                <a:rPr lang="en-US" sz="2248" spc="-22">
                  <a:solidFill>
                    <a:srgbClr val="000000"/>
                  </a:solidFill>
                  <a:latin typeface="Clear Sans Regular"/>
                </a:rPr>
                <a:t>Enables students to pair up with students of similar intrests to learn in a peer group environment.</a:t>
              </a:r>
            </a:p>
          </p:txBody>
        </p:sp>
      </p:grpSp>
      <p:grpSp>
        <p:nvGrpSpPr>
          <p:cNvPr id="19" name="Group 19"/>
          <p:cNvGrpSpPr/>
          <p:nvPr/>
        </p:nvGrpSpPr>
        <p:grpSpPr>
          <a:xfrm>
            <a:off x="12144664" y="6214710"/>
            <a:ext cx="4634316" cy="2043458"/>
            <a:chOff x="0" y="0"/>
            <a:chExt cx="6179088" cy="2724611"/>
          </a:xfrm>
        </p:grpSpPr>
        <p:sp>
          <p:nvSpPr>
            <p:cNvPr id="20" name="TextBox 20"/>
            <p:cNvSpPr txBox="1"/>
            <p:nvPr/>
          </p:nvSpPr>
          <p:spPr>
            <a:xfrm>
              <a:off x="0" y="47625"/>
              <a:ext cx="6179088" cy="566244"/>
            </a:xfrm>
            <a:prstGeom prst="rect">
              <a:avLst/>
            </a:prstGeom>
          </p:spPr>
          <p:txBody>
            <a:bodyPr lIns="0" tIns="0" rIns="0" bIns="0" rtlCol="0" anchor="t">
              <a:spAutoFit/>
            </a:bodyPr>
            <a:lstStyle/>
            <a:p>
              <a:pPr algn="ctr">
                <a:lnSpc>
                  <a:spcPts val="3185"/>
                </a:lnSpc>
              </a:pPr>
              <a:r>
                <a:rPr lang="en-US" sz="3034" spc="-30">
                  <a:solidFill>
                    <a:srgbClr val="000000"/>
                  </a:solidFill>
                  <a:latin typeface="HK Grotesk Bold"/>
                </a:rPr>
                <a:t>Badge of Completion</a:t>
              </a:r>
            </a:p>
          </p:txBody>
        </p:sp>
        <p:sp>
          <p:nvSpPr>
            <p:cNvPr id="21" name="TextBox 21"/>
            <p:cNvSpPr txBox="1"/>
            <p:nvPr/>
          </p:nvSpPr>
          <p:spPr>
            <a:xfrm>
              <a:off x="0" y="682050"/>
              <a:ext cx="6179088" cy="2042561"/>
            </a:xfrm>
            <a:prstGeom prst="rect">
              <a:avLst/>
            </a:prstGeom>
          </p:spPr>
          <p:txBody>
            <a:bodyPr lIns="0" tIns="0" rIns="0" bIns="0" rtlCol="0" anchor="t">
              <a:spAutoFit/>
            </a:bodyPr>
            <a:lstStyle/>
            <a:p>
              <a:pPr marL="0" lvl="0" indent="0" algn="ctr">
                <a:lnSpc>
                  <a:spcPts val="3063"/>
                </a:lnSpc>
              </a:pPr>
              <a:r>
                <a:rPr lang="en-US" sz="2157" spc="-21">
                  <a:solidFill>
                    <a:srgbClr val="000000"/>
                  </a:solidFill>
                  <a:latin typeface="Clear Sans Regular"/>
                </a:rPr>
                <a:t> Specialized score based system based on multiple parameters to judge the student's abilities and provide job opportunities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rcRect l="17119" t="10317" r="25534" b="43074"/>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l="4691" t="30405" r="870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759</Words>
  <Application>Microsoft Office PowerPoint</Application>
  <PresentationFormat>Custom</PresentationFormat>
  <Paragraphs>142</Paragraphs>
  <Slides>29</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29</vt:i4>
      </vt:variant>
    </vt:vector>
  </HeadingPairs>
  <TitlesOfParts>
    <vt:vector size="48" baseType="lpstr">
      <vt:lpstr>Open Sans</vt:lpstr>
      <vt:lpstr>Calibri</vt:lpstr>
      <vt:lpstr>Open Sans Extra Bold</vt:lpstr>
      <vt:lpstr>League Spartan</vt:lpstr>
      <vt:lpstr>Roboto Bold</vt:lpstr>
      <vt:lpstr>Muli Bold</vt:lpstr>
      <vt:lpstr>Aileron Regular Bold</vt:lpstr>
      <vt:lpstr>Arial</vt:lpstr>
      <vt:lpstr>HK Grotesk Bold</vt:lpstr>
      <vt:lpstr>Aileron Heavy Bold</vt:lpstr>
      <vt:lpstr>Arita Buri Bold</vt:lpstr>
      <vt:lpstr>Space Mono</vt:lpstr>
      <vt:lpstr>Open Sans Light</vt:lpstr>
      <vt:lpstr>Inknut Antiqua Medium Bold</vt:lpstr>
      <vt:lpstr>HK Grotesk Bold Bold</vt:lpstr>
      <vt:lpstr>Clear Sans Regular</vt:lpstr>
      <vt:lpstr>Inknut Antiqua Medium</vt:lpstr>
      <vt:lpstr>Muli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DevQuest - BRANOY UYIR</dc:title>
  <dc:creator>Adithya</dc:creator>
  <cp:lastModifiedBy>Adithya A</cp:lastModifiedBy>
  <cp:revision>2</cp:revision>
  <dcterms:created xsi:type="dcterms:W3CDTF">2006-08-16T00:00:00Z</dcterms:created>
  <dcterms:modified xsi:type="dcterms:W3CDTF">2020-12-24T18:13:29Z</dcterms:modified>
  <dc:identifier>DAERP2Pow6c</dc:identifier>
</cp:coreProperties>
</file>